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2" r:id="rId9"/>
    <p:sldId id="261" r:id="rId10"/>
    <p:sldId id="260" r:id="rId11"/>
    <p:sldId id="264" r:id="rId12"/>
    <p:sldId id="265" r:id="rId13"/>
    <p:sldId id="263" r:id="rId14"/>
    <p:sldId id="266" r:id="rId15"/>
    <p:sldId id="267" r:id="rId16"/>
    <p:sldId id="268" r:id="rId17"/>
    <p:sldId id="269" r:id="rId18"/>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5D5"/>
    <a:srgbClr val="FF6600"/>
    <a:srgbClr val="CCFF99"/>
    <a:srgbClr val="5CA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8EC41-16E6-4835-A21E-A231574C89E2}" v="6" dt="2023-10-11T03:25:08.974"/>
    <p1510:client id="{4F8B78B3-51BA-460E-BF95-7A6E75EE5D39}" v="446" dt="2023-10-10T22:06:03.955"/>
    <p1510:client id="{6D9C2F59-97D6-471D-9815-DF213BC241B2}" v="13" dt="2023-10-11T02:08:51.191"/>
    <p1510:client id="{92E87091-BB0A-4647-8567-E6559F1DC648}" v="106" dt="2023-10-31T03:02:18.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p:cViewPr varScale="1">
        <p:scale>
          <a:sx n="73" d="100"/>
          <a:sy n="73" d="100"/>
        </p:scale>
        <p:origin x="30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7B730A1-F8DF-4108-9119-921843CE0BEC}" type="datetimeFigureOut">
              <a:rPr lang="en-NZ" smtClean="0"/>
              <a:t>18/09/2024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279378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730A1-F8DF-4108-9119-921843CE0BEC}" type="datetimeFigureOut">
              <a:rPr lang="en-NZ" smtClean="0"/>
              <a:t>18/09/2024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267973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730A1-F8DF-4108-9119-921843CE0BEC}" type="datetimeFigureOut">
              <a:rPr lang="en-NZ" smtClean="0"/>
              <a:t>18/09/2024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74436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730A1-F8DF-4108-9119-921843CE0BEC}" type="datetimeFigureOut">
              <a:rPr lang="en-NZ" smtClean="0"/>
              <a:t>18/09/2024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137567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730A1-F8DF-4108-9119-921843CE0BEC}" type="datetimeFigureOut">
              <a:rPr lang="en-NZ" smtClean="0"/>
              <a:t>18/09/2024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411936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B730A1-F8DF-4108-9119-921843CE0BEC}" type="datetimeFigureOut">
              <a:rPr lang="en-NZ" smtClean="0"/>
              <a:t>18/09/2024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378679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B730A1-F8DF-4108-9119-921843CE0BEC}" type="datetimeFigureOut">
              <a:rPr lang="en-NZ" smtClean="0"/>
              <a:t>18/09/2024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80284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B730A1-F8DF-4108-9119-921843CE0BEC}" type="datetimeFigureOut">
              <a:rPr lang="en-NZ" smtClean="0"/>
              <a:t>18/09/2024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348629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730A1-F8DF-4108-9119-921843CE0BEC}" type="datetimeFigureOut">
              <a:rPr lang="en-NZ" smtClean="0"/>
              <a:t>18/09/2024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341083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B730A1-F8DF-4108-9119-921843CE0BEC}" type="datetimeFigureOut">
              <a:rPr lang="en-NZ" smtClean="0"/>
              <a:t>18/09/2024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115521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B730A1-F8DF-4108-9119-921843CE0BEC}" type="datetimeFigureOut">
              <a:rPr lang="en-NZ" smtClean="0"/>
              <a:t>18/09/2024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F04D67-3D90-44C0-8571-08F64BBB72DD}" type="slidenum">
              <a:rPr lang="en-NZ" smtClean="0"/>
              <a:t>‹#›</a:t>
            </a:fld>
            <a:endParaRPr lang="en-NZ"/>
          </a:p>
        </p:txBody>
      </p:sp>
    </p:spTree>
    <p:extLst>
      <p:ext uri="{BB962C8B-B14F-4D97-AF65-F5344CB8AC3E}">
        <p14:creationId xmlns:p14="http://schemas.microsoft.com/office/powerpoint/2010/main" val="8138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7B730A1-F8DF-4108-9119-921843CE0BEC}" type="datetimeFigureOut">
              <a:rPr lang="en-NZ" smtClean="0"/>
              <a:t>18/09/2024</a:t>
            </a:fld>
            <a:endParaRPr lang="en-NZ"/>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1F04D67-3D90-44C0-8571-08F64BBB72DD}" type="slidenum">
              <a:rPr lang="en-NZ" smtClean="0"/>
              <a:t>‹#›</a:t>
            </a:fld>
            <a:endParaRPr lang="en-NZ"/>
          </a:p>
        </p:txBody>
      </p:sp>
    </p:spTree>
    <p:extLst>
      <p:ext uri="{BB962C8B-B14F-4D97-AF65-F5344CB8AC3E}">
        <p14:creationId xmlns:p14="http://schemas.microsoft.com/office/powerpoint/2010/main" val="308810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healthandsafety@tepapa.govt.nz"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6" name="Rectangle 2">
            <a:extLst>
              <a:ext uri="{FF2B5EF4-FFF2-40B4-BE49-F238E27FC236}">
                <a16:creationId xmlns:a16="http://schemas.microsoft.com/office/drawing/2014/main" id="{699279B9-D449-4B80-A2EB-E492F3BFD538}"/>
              </a:ext>
            </a:extLst>
          </p:cNvPr>
          <p:cNvSpPr>
            <a:spLocks noChangeArrowheads="1"/>
          </p:cNvSpPr>
          <p:nvPr/>
        </p:nvSpPr>
        <p:spPr bwMode="auto">
          <a:xfrm>
            <a:off x="204750" y="4495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8" name="TextBox 7">
            <a:extLst>
              <a:ext uri="{FF2B5EF4-FFF2-40B4-BE49-F238E27FC236}">
                <a16:creationId xmlns:a16="http://schemas.microsoft.com/office/drawing/2014/main" id="{51B0DC0A-3A98-107C-3B5B-8515F264AC44}"/>
              </a:ext>
            </a:extLst>
          </p:cNvPr>
          <p:cNvSpPr txBox="1"/>
          <p:nvPr/>
        </p:nvSpPr>
        <p:spPr>
          <a:xfrm>
            <a:off x="321818" y="366995"/>
            <a:ext cx="4182555" cy="523220"/>
          </a:xfrm>
          <a:prstGeom prst="rect">
            <a:avLst/>
          </a:prstGeom>
          <a:noFill/>
        </p:spPr>
        <p:txBody>
          <a:bodyPr wrap="none" rtlCol="0">
            <a:spAutoFit/>
          </a:bodyPr>
          <a:lstStyle/>
          <a:p>
            <a:r>
              <a:rPr lang="en-NZ" sz="2800" b="1">
                <a:latin typeface="Univers Condensed" panose="020B0506020202050204" pitchFamily="34" charset="0"/>
              </a:rPr>
              <a:t>EMERGENCY PROCEDURES</a:t>
            </a:r>
          </a:p>
        </p:txBody>
      </p:sp>
      <p:sp>
        <p:nvSpPr>
          <p:cNvPr id="9" name="TextBox 8">
            <a:extLst>
              <a:ext uri="{FF2B5EF4-FFF2-40B4-BE49-F238E27FC236}">
                <a16:creationId xmlns:a16="http://schemas.microsoft.com/office/drawing/2014/main" id="{EC96C463-CE4F-0B73-12E9-7F2D46CBE9E9}"/>
              </a:ext>
            </a:extLst>
          </p:cNvPr>
          <p:cNvSpPr txBox="1"/>
          <p:nvPr/>
        </p:nvSpPr>
        <p:spPr>
          <a:xfrm>
            <a:off x="321818" y="1237077"/>
            <a:ext cx="6536182" cy="586956"/>
          </a:xfrm>
          <a:prstGeom prst="rect">
            <a:avLst/>
          </a:prstGeom>
          <a:noFill/>
        </p:spPr>
        <p:txBody>
          <a:bodyPr wrap="square" rtlCol="0">
            <a:spAutoFit/>
          </a:bodyPr>
          <a:lstStyle/>
          <a:p>
            <a:pPr>
              <a:lnSpc>
                <a:spcPct val="107000"/>
              </a:lnSpc>
              <a:spcAft>
                <a:spcPts val="800"/>
              </a:spcAft>
            </a:pPr>
            <a:r>
              <a:rPr lang="en-NZ" sz="2400" kern="100" dirty="0">
                <a:effectLst/>
                <a:latin typeface="Univers Condensed" panose="020B0506020202050204" pitchFamily="34" charset="0"/>
                <a:ea typeface="Calibri" panose="020F0502020204030204" pitchFamily="34" charset="0"/>
                <a:cs typeface="Times New Roman" panose="02020603050405020304" pitchFamily="18" charset="0"/>
              </a:rPr>
              <a:t>EMERGENCY NUMBER   </a:t>
            </a:r>
            <a:r>
              <a:rPr lang="en-NZ" sz="3200" b="1" kern="100" dirty="0">
                <a:solidFill>
                  <a:srgbClr val="FF0000"/>
                </a:solidFill>
                <a:effectLst/>
                <a:latin typeface="Univers Condensed" panose="020B0506020202050204" pitchFamily="34" charset="0"/>
                <a:ea typeface="Calibri" panose="020F0502020204030204" pitchFamily="34" charset="0"/>
                <a:cs typeface="Times New Roman" panose="02020603050405020304" pitchFamily="18" charset="0"/>
              </a:rPr>
              <a:t>111</a:t>
            </a:r>
            <a:endParaRPr lang="en-NZ" sz="1600" kern="100" dirty="0">
              <a:effectLst/>
              <a:latin typeface="Univers Condensed" panose="020B050602020205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5A5F2B2-07AF-E843-8556-98E9A8E32E29}"/>
              </a:ext>
            </a:extLst>
          </p:cNvPr>
          <p:cNvSpPr txBox="1"/>
          <p:nvPr/>
        </p:nvSpPr>
        <p:spPr>
          <a:xfrm>
            <a:off x="321818" y="1989136"/>
            <a:ext cx="6109402" cy="463268"/>
          </a:xfrm>
          <a:prstGeom prst="rect">
            <a:avLst/>
          </a:prstGeom>
          <a:noFill/>
          <a:ln w="38100">
            <a:noFill/>
          </a:ln>
        </p:spPr>
        <p:txBody>
          <a:bodyPr wrap="square" lIns="91440" tIns="45720" rIns="91440" bIns="45720" rtlCol="0" anchor="t">
            <a:spAutoFit/>
          </a:bodyPr>
          <a:lstStyle/>
          <a:p>
            <a:pPr>
              <a:lnSpc>
                <a:spcPct val="107000"/>
              </a:lnSpc>
              <a:spcAft>
                <a:spcPts val="800"/>
              </a:spcAft>
            </a:pPr>
            <a:r>
              <a:rPr lang="en-NZ" kern="100" dirty="0">
                <a:effectLst/>
                <a:latin typeface="Univers Condensed"/>
                <a:ea typeface="Calibri" panose="020F0502020204030204" pitchFamily="34" charset="0"/>
                <a:cs typeface="Times New Roman"/>
              </a:rPr>
              <a:t>SECURITY CONTACT EMERGENCY </a:t>
            </a:r>
            <a:r>
              <a:rPr lang="en-NZ" kern="100" dirty="0">
                <a:latin typeface="Univers Condensed"/>
                <a:ea typeface="Calibri" panose="020F0502020204030204" pitchFamily="34" charset="0"/>
                <a:cs typeface="Times New Roman"/>
              </a:rPr>
              <a:t>NUMBER</a:t>
            </a:r>
            <a:r>
              <a:rPr lang="en-NZ" kern="100" dirty="0">
                <a:effectLst/>
                <a:latin typeface="Univers Condensed"/>
                <a:ea typeface="Calibri" panose="020F0502020204030204" pitchFamily="34" charset="0"/>
                <a:cs typeface="Times New Roman"/>
              </a:rPr>
              <a:t>:</a:t>
            </a:r>
            <a:r>
              <a:rPr lang="en-NZ" kern="100" dirty="0">
                <a:latin typeface="Univers Condensed"/>
                <a:ea typeface="Calibri" panose="020F0502020204030204" pitchFamily="34" charset="0"/>
                <a:cs typeface="Times New Roman"/>
              </a:rPr>
              <a:t>   </a:t>
            </a:r>
            <a:r>
              <a:rPr lang="en-NZ" sz="2400" b="1" kern="100" dirty="0">
                <a:effectLst/>
                <a:latin typeface="Univers Condensed"/>
                <a:ea typeface="Calibri" panose="020F0502020204030204" pitchFamily="34" charset="0"/>
                <a:cs typeface="Times New Roman"/>
              </a:rPr>
              <a:t>(04) 381 7747</a:t>
            </a:r>
          </a:p>
        </p:txBody>
      </p:sp>
      <p:sp>
        <p:nvSpPr>
          <p:cNvPr id="23" name="TextBox 22">
            <a:extLst>
              <a:ext uri="{FF2B5EF4-FFF2-40B4-BE49-F238E27FC236}">
                <a16:creationId xmlns:a16="http://schemas.microsoft.com/office/drawing/2014/main" id="{8BE9BCE8-3D95-4DCB-0262-4F120FDE120B}"/>
              </a:ext>
            </a:extLst>
          </p:cNvPr>
          <p:cNvSpPr txBox="1"/>
          <p:nvPr/>
        </p:nvSpPr>
        <p:spPr>
          <a:xfrm>
            <a:off x="321818" y="2978159"/>
            <a:ext cx="1157731" cy="308739"/>
          </a:xfrm>
          <a:prstGeom prst="rect">
            <a:avLst/>
          </a:prstGeom>
          <a:noFill/>
          <a:ln w="38100">
            <a:noFill/>
          </a:ln>
        </p:spPr>
        <p:txBody>
          <a:bodyPr wrap="square" rtlCol="0">
            <a:spAutoFit/>
          </a:bodyPr>
          <a:lstStyle/>
          <a:p>
            <a:pPr>
              <a:lnSpc>
                <a:spcPct val="107000"/>
              </a:lnSpc>
              <a:spcAft>
                <a:spcPts val="800"/>
              </a:spcAft>
            </a:pPr>
            <a:r>
              <a:rPr lang="en-NZ" sz="1400" kern="100">
                <a:effectLst/>
                <a:latin typeface="Univers Condensed" panose="020B0506020202050204" pitchFamily="34" charset="0"/>
                <a:ea typeface="Calibri" panose="020F0502020204030204" pitchFamily="34" charset="0"/>
                <a:cs typeface="Times New Roman" panose="02020603050405020304" pitchFamily="18" charset="0"/>
              </a:rPr>
              <a:t>LOCATIONS:</a:t>
            </a:r>
          </a:p>
        </p:txBody>
      </p:sp>
      <p:sp>
        <p:nvSpPr>
          <p:cNvPr id="24" name="TextBox 23">
            <a:extLst>
              <a:ext uri="{FF2B5EF4-FFF2-40B4-BE49-F238E27FC236}">
                <a16:creationId xmlns:a16="http://schemas.microsoft.com/office/drawing/2014/main" id="{A5B43006-1FD4-652B-2789-6AF43A70DF4E}"/>
              </a:ext>
            </a:extLst>
          </p:cNvPr>
          <p:cNvSpPr txBox="1"/>
          <p:nvPr/>
        </p:nvSpPr>
        <p:spPr>
          <a:xfrm>
            <a:off x="4073363" y="2978159"/>
            <a:ext cx="2784637" cy="539250"/>
          </a:xfrm>
          <a:prstGeom prst="rect">
            <a:avLst/>
          </a:prstGeom>
          <a:noFill/>
          <a:ln w="38100">
            <a:noFill/>
          </a:ln>
        </p:spPr>
        <p:txBody>
          <a:bodyPr wrap="square" rtlCol="0">
            <a:spAutoFit/>
          </a:bodyPr>
          <a:lstStyle/>
          <a:p>
            <a:pPr>
              <a:lnSpc>
                <a:spcPct val="107000"/>
              </a:lnSpc>
              <a:spcAft>
                <a:spcPts val="800"/>
              </a:spcAft>
            </a:pPr>
            <a:r>
              <a:rPr lang="en-NZ" sz="1400" b="1" kern="100">
                <a:effectLst/>
                <a:latin typeface="Univers Condensed" panose="020B0506020202050204" pitchFamily="34" charset="0"/>
                <a:ea typeface="Calibri" panose="020F0502020204030204" pitchFamily="34" charset="0"/>
                <a:cs typeface="Times New Roman" panose="02020603050405020304" pitchFamily="18" charset="0"/>
              </a:rPr>
              <a:t>Tory Street </a:t>
            </a:r>
            <a:br>
              <a:rPr lang="en-NZ" sz="1400" b="1" kern="100">
                <a:effectLst/>
                <a:latin typeface="Univers Condensed" panose="020B0506020202050204" pitchFamily="34" charset="0"/>
                <a:ea typeface="Calibri" panose="020F0502020204030204" pitchFamily="34" charset="0"/>
                <a:cs typeface="Times New Roman" panose="02020603050405020304" pitchFamily="18" charset="0"/>
              </a:rPr>
            </a:br>
            <a:r>
              <a:rPr lang="en-NZ" sz="1400">
                <a:effectLst/>
                <a:latin typeface="Univers Condensed" panose="020B0506020202050204" pitchFamily="34" charset="0"/>
                <a:ea typeface="Calibri" panose="020F0502020204030204" pitchFamily="34" charset="0"/>
                <a:cs typeface="Times New Roman" panose="02020603050405020304" pitchFamily="18" charset="0"/>
              </a:rPr>
              <a:t>169 Tory Street, Te </a:t>
            </a:r>
            <a:r>
              <a:rPr lang="en-NZ" sz="1400" err="1">
                <a:effectLst/>
                <a:latin typeface="Univers Condensed" panose="020B0506020202050204" pitchFamily="34" charset="0"/>
                <a:ea typeface="Calibri" panose="020F0502020204030204" pitchFamily="34" charset="0"/>
                <a:cs typeface="Times New Roman" panose="02020603050405020304" pitchFamily="18" charset="0"/>
              </a:rPr>
              <a:t>Aro</a:t>
            </a:r>
            <a:r>
              <a:rPr lang="en-NZ" sz="1400">
                <a:effectLst/>
                <a:latin typeface="Univers Condensed" panose="020B0506020202050204" pitchFamily="34" charset="0"/>
                <a:ea typeface="Calibri" panose="020F0502020204030204" pitchFamily="34" charset="0"/>
                <a:cs typeface="Times New Roman" panose="02020603050405020304" pitchFamily="18" charset="0"/>
              </a:rPr>
              <a:t>, Wellington</a:t>
            </a:r>
            <a:endParaRPr lang="en-NZ" sz="1400">
              <a:latin typeface="Univers Condensed" panose="020B0506020202050204" pitchFamily="34" charset="0"/>
            </a:endParaRPr>
          </a:p>
        </p:txBody>
      </p:sp>
      <p:sp>
        <p:nvSpPr>
          <p:cNvPr id="25" name="TextBox 24">
            <a:extLst>
              <a:ext uri="{FF2B5EF4-FFF2-40B4-BE49-F238E27FC236}">
                <a16:creationId xmlns:a16="http://schemas.microsoft.com/office/drawing/2014/main" id="{8710335B-0148-DE0C-CB42-837CDFB224DD}"/>
              </a:ext>
            </a:extLst>
          </p:cNvPr>
          <p:cNvSpPr txBox="1"/>
          <p:nvPr/>
        </p:nvSpPr>
        <p:spPr>
          <a:xfrm>
            <a:off x="1383297" y="2978159"/>
            <a:ext cx="2784637" cy="769763"/>
          </a:xfrm>
          <a:prstGeom prst="rect">
            <a:avLst/>
          </a:prstGeom>
          <a:noFill/>
          <a:ln w="38100">
            <a:noFill/>
          </a:ln>
        </p:spPr>
        <p:txBody>
          <a:bodyPr wrap="square" rtlCol="0">
            <a:spAutoFit/>
          </a:bodyPr>
          <a:lstStyle/>
          <a:p>
            <a:pPr>
              <a:lnSpc>
                <a:spcPct val="107000"/>
              </a:lnSpc>
              <a:spcAft>
                <a:spcPts val="800"/>
              </a:spcAft>
            </a:pPr>
            <a:r>
              <a:rPr lang="en-NZ" sz="1400" b="1" kern="100" dirty="0">
                <a:effectLst/>
                <a:latin typeface="Univers Condensed" panose="020B0506020202050204" pitchFamily="34" charset="0"/>
                <a:ea typeface="Calibri" panose="020F0502020204030204" pitchFamily="34" charset="0"/>
                <a:cs typeface="Times New Roman" panose="02020603050405020304" pitchFamily="18" charset="0"/>
              </a:rPr>
              <a:t>Te Papa Museum of New Zealand, Te Papa Tongarewa, </a:t>
            </a:r>
            <a:br>
              <a:rPr lang="en-NZ" sz="1400" b="1" kern="100" dirty="0">
                <a:effectLst/>
                <a:latin typeface="Univers Condensed" panose="020B0506020202050204" pitchFamily="34" charset="0"/>
                <a:ea typeface="Calibri" panose="020F0502020204030204" pitchFamily="34" charset="0"/>
                <a:cs typeface="Times New Roman" panose="02020603050405020304" pitchFamily="18" charset="0"/>
              </a:rPr>
            </a:br>
            <a:r>
              <a:rPr lang="en-NZ" sz="1400" kern="100" dirty="0">
                <a:effectLst/>
                <a:latin typeface="Univers Condensed" panose="020B0506020202050204" pitchFamily="34" charset="0"/>
                <a:ea typeface="Calibri" panose="020F0502020204030204" pitchFamily="34" charset="0"/>
                <a:cs typeface="Times New Roman" panose="02020603050405020304" pitchFamily="18" charset="0"/>
              </a:rPr>
              <a:t>55 Cable Street, Te </a:t>
            </a:r>
            <a:r>
              <a:rPr lang="en-NZ" sz="1400" kern="100" dirty="0" err="1">
                <a:effectLst/>
                <a:latin typeface="Univers Condensed" panose="020B0506020202050204" pitchFamily="34" charset="0"/>
                <a:ea typeface="Calibri" panose="020F0502020204030204" pitchFamily="34" charset="0"/>
                <a:cs typeface="Times New Roman" panose="02020603050405020304" pitchFamily="18" charset="0"/>
              </a:rPr>
              <a:t>Aro</a:t>
            </a:r>
            <a:r>
              <a:rPr lang="en-NZ" sz="1400" kern="100" dirty="0">
                <a:effectLst/>
                <a:latin typeface="Univers Condensed" panose="020B0506020202050204" pitchFamily="34" charset="0"/>
                <a:ea typeface="Calibri" panose="020F0502020204030204" pitchFamily="34" charset="0"/>
                <a:cs typeface="Times New Roman" panose="02020603050405020304" pitchFamily="18" charset="0"/>
              </a:rPr>
              <a:t>, Wellington</a:t>
            </a:r>
          </a:p>
        </p:txBody>
      </p:sp>
      <p:sp>
        <p:nvSpPr>
          <p:cNvPr id="27" name="TextBox 26">
            <a:extLst>
              <a:ext uri="{FF2B5EF4-FFF2-40B4-BE49-F238E27FC236}">
                <a16:creationId xmlns:a16="http://schemas.microsoft.com/office/drawing/2014/main" id="{AC848253-FAC3-13FC-B01C-CFC3AE83C5E0}"/>
              </a:ext>
            </a:extLst>
          </p:cNvPr>
          <p:cNvSpPr txBox="1"/>
          <p:nvPr/>
        </p:nvSpPr>
        <p:spPr>
          <a:xfrm>
            <a:off x="321818" y="3854246"/>
            <a:ext cx="6017861" cy="262380"/>
          </a:xfrm>
          <a:prstGeom prst="rect">
            <a:avLst/>
          </a:prstGeom>
          <a:noFill/>
        </p:spPr>
        <p:txBody>
          <a:bodyPr wrap="square">
            <a:spAutoFit/>
          </a:bodyPr>
          <a:lstStyle/>
          <a:p>
            <a:pPr algn="ctr">
              <a:lnSpc>
                <a:spcPct val="107000"/>
              </a:lnSpc>
              <a:spcAft>
                <a:spcPts val="800"/>
              </a:spcAft>
            </a:pPr>
            <a:r>
              <a:rPr lang="en-NZ" sz="1100" kern="100" dirty="0">
                <a:effectLst/>
                <a:latin typeface="Univers Condensed" panose="020B0506020202050204" pitchFamily="34" charset="0"/>
                <a:ea typeface="Calibri" panose="020F0502020204030204" pitchFamily="34" charset="0"/>
                <a:cs typeface="Times New Roman" panose="02020603050405020304" pitchFamily="18" charset="0"/>
              </a:rPr>
              <a:t>*** ONLY APPROVED PERSONS TO MAKE COMMENTS TO MEDIA ***</a:t>
            </a:r>
          </a:p>
        </p:txBody>
      </p:sp>
      <p:sp>
        <p:nvSpPr>
          <p:cNvPr id="4" name="TextBox 3">
            <a:extLst>
              <a:ext uri="{FF2B5EF4-FFF2-40B4-BE49-F238E27FC236}">
                <a16:creationId xmlns:a16="http://schemas.microsoft.com/office/drawing/2014/main" id="{D9B96221-187D-85F4-6020-0E2681A1B8E2}"/>
              </a:ext>
            </a:extLst>
          </p:cNvPr>
          <p:cNvSpPr txBox="1"/>
          <p:nvPr/>
        </p:nvSpPr>
        <p:spPr>
          <a:xfrm>
            <a:off x="321818" y="2374516"/>
            <a:ext cx="5992346" cy="261610"/>
          </a:xfrm>
          <a:prstGeom prst="rect">
            <a:avLst/>
          </a:prstGeom>
          <a:noFill/>
        </p:spPr>
        <p:txBody>
          <a:bodyPr wrap="none" rtlCol="0">
            <a:spAutoFit/>
          </a:bodyPr>
          <a:lstStyle/>
          <a:p>
            <a:r>
              <a:rPr lang="en-NZ" sz="1100" kern="100" dirty="0">
                <a:effectLst/>
                <a:latin typeface="Univers Condensed" panose="020B0506020202050204" pitchFamily="34" charset="0"/>
                <a:ea typeface="Calibri" panose="020F0502020204030204" pitchFamily="34" charset="0"/>
                <a:cs typeface="Times New Roman" panose="02020603050405020304" pitchFamily="18" charset="0"/>
              </a:rPr>
              <a:t>Subsequent to an emergency call you MUST alert Security who can assist with other required services</a:t>
            </a:r>
          </a:p>
        </p:txBody>
      </p:sp>
      <p:sp>
        <p:nvSpPr>
          <p:cNvPr id="2" name="TextBox 1">
            <a:extLst>
              <a:ext uri="{FF2B5EF4-FFF2-40B4-BE49-F238E27FC236}">
                <a16:creationId xmlns:a16="http://schemas.microsoft.com/office/drawing/2014/main" id="{989D5DEB-E116-0038-348C-C71B39D65FEB}"/>
              </a:ext>
            </a:extLst>
          </p:cNvPr>
          <p:cNvSpPr txBox="1"/>
          <p:nvPr/>
        </p:nvSpPr>
        <p:spPr>
          <a:xfrm>
            <a:off x="421063" y="3977916"/>
            <a:ext cx="6017861" cy="308739"/>
          </a:xfrm>
          <a:prstGeom prst="rect">
            <a:avLst/>
          </a:prstGeom>
          <a:noFill/>
        </p:spPr>
        <p:txBody>
          <a:bodyPr wrap="square" lIns="91440" tIns="45720" rIns="91440" bIns="45720" anchor="t">
            <a:spAutoFit/>
          </a:bodyPr>
          <a:lstStyle/>
          <a:p>
            <a:pPr algn="r">
              <a:lnSpc>
                <a:spcPct val="107000"/>
              </a:lnSpc>
              <a:spcAft>
                <a:spcPts val="800"/>
              </a:spcAft>
            </a:pPr>
            <a:r>
              <a:rPr lang="en-NZ" sz="1400" b="1" kern="100" dirty="0">
                <a:latin typeface="Univers Condensed"/>
                <a:ea typeface="Calibri" panose="020F0502020204030204" pitchFamily="34" charset="0"/>
                <a:cs typeface="Times New Roman"/>
              </a:rPr>
              <a:t>2023</a:t>
            </a:r>
            <a:endParaRPr lang="en-NZ" sz="1100" b="1" kern="100" dirty="0">
              <a:effectLst/>
              <a:latin typeface="Univers Condensed" panose="020B050602020205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7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1640193" cy="400110"/>
          </a:xfrm>
          <a:prstGeom prst="rect">
            <a:avLst/>
          </a:prstGeom>
          <a:noFill/>
        </p:spPr>
        <p:txBody>
          <a:bodyPr wrap="none" rtlCol="0">
            <a:spAutoFit/>
          </a:bodyPr>
          <a:lstStyle/>
          <a:p>
            <a:r>
              <a:rPr lang="en-NZ" sz="2000" b="1">
                <a:latin typeface="Univers Condensed" panose="020B0506020202050204" pitchFamily="34" charset="0"/>
              </a:rPr>
              <a:t>EARTHQUAKE</a:t>
            </a:r>
          </a:p>
        </p:txBody>
      </p:sp>
      <p:graphicFrame>
        <p:nvGraphicFramePr>
          <p:cNvPr id="2" name="Table 2">
            <a:extLst>
              <a:ext uri="{FF2B5EF4-FFF2-40B4-BE49-F238E27FC236}">
                <a16:creationId xmlns:a16="http://schemas.microsoft.com/office/drawing/2014/main" id="{426FBB9F-3FE5-3AEB-29A8-0F45EECD8E8C}"/>
              </a:ext>
            </a:extLst>
          </p:cNvPr>
          <p:cNvGraphicFramePr>
            <a:graphicFrameLocks noGrp="1"/>
          </p:cNvGraphicFramePr>
          <p:nvPr>
            <p:extLst>
              <p:ext uri="{D42A27DB-BD31-4B8C-83A1-F6EECF244321}">
                <p14:modId xmlns:p14="http://schemas.microsoft.com/office/powerpoint/2010/main" val="2543262528"/>
              </p:ext>
            </p:extLst>
          </p:nvPr>
        </p:nvGraphicFramePr>
        <p:xfrm>
          <a:off x="321818" y="2066092"/>
          <a:ext cx="6150864" cy="167640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681982">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Remain calm</a:t>
                      </a:r>
                    </a:p>
                    <a:p>
                      <a:pPr marL="171450" lvl="0" indent="-171450">
                        <a:lnSpc>
                          <a:spcPct val="100000"/>
                        </a:lnSpc>
                        <a:spcBef>
                          <a:spcPts val="300"/>
                        </a:spcBef>
                        <a:spcAft>
                          <a:spcPts val="300"/>
                        </a:spcAft>
                        <a:buFont typeface="Arial" panose="020B0604020202020204" pitchFamily="34" charset="0"/>
                        <a:buChar char="•"/>
                      </a:pPr>
                      <a:r>
                        <a:rPr lang="en-NZ" sz="1200" b="1" kern="1200" dirty="0">
                          <a:solidFill>
                            <a:schemeClr val="tx1"/>
                          </a:solidFill>
                          <a:effectLst/>
                          <a:latin typeface="Univers Condensed" panose="020B0506020202050204" pitchFamily="34" charset="0"/>
                          <a:ea typeface="+mn-ea"/>
                          <a:cs typeface="+mn-cs"/>
                        </a:rPr>
                        <a:t>DROP</a:t>
                      </a:r>
                      <a:r>
                        <a:rPr lang="en-NZ" sz="1200" b="0" kern="1200" dirty="0">
                          <a:solidFill>
                            <a:schemeClr val="tx1"/>
                          </a:solidFill>
                          <a:effectLst/>
                          <a:latin typeface="Univers Condensed" panose="020B0506020202050204" pitchFamily="34" charset="0"/>
                          <a:ea typeface="+mn-ea"/>
                          <a:cs typeface="+mn-cs"/>
                        </a:rPr>
                        <a:t> down on your hands and knees. </a:t>
                      </a:r>
                      <a:r>
                        <a:rPr lang="en-NZ" sz="1200" b="1" kern="1200" dirty="0">
                          <a:solidFill>
                            <a:schemeClr val="tx1"/>
                          </a:solidFill>
                          <a:effectLst/>
                          <a:latin typeface="Univers Condensed" panose="020B0506020202050204" pitchFamily="34" charset="0"/>
                          <a:ea typeface="+mn-ea"/>
                          <a:cs typeface="+mn-cs"/>
                        </a:rPr>
                        <a:t>COVER</a:t>
                      </a:r>
                      <a:r>
                        <a:rPr lang="en-NZ" sz="1200" b="0" kern="1200" dirty="0">
                          <a:solidFill>
                            <a:schemeClr val="tx1"/>
                          </a:solidFill>
                          <a:effectLst/>
                          <a:latin typeface="Univers Condensed" panose="020B0506020202050204" pitchFamily="34" charset="0"/>
                          <a:ea typeface="+mn-ea"/>
                          <a:cs typeface="+mn-cs"/>
                        </a:rPr>
                        <a:t> your head and neck. </a:t>
                      </a:r>
                      <a:r>
                        <a:rPr lang="en-NZ" sz="1200" b="1" kern="1200" dirty="0">
                          <a:solidFill>
                            <a:schemeClr val="tx1"/>
                          </a:solidFill>
                          <a:effectLst/>
                          <a:latin typeface="Univers Condensed" panose="020B0506020202050204" pitchFamily="34" charset="0"/>
                          <a:ea typeface="+mn-ea"/>
                          <a:cs typeface="+mn-cs"/>
                        </a:rPr>
                        <a:t>HOLD</a:t>
                      </a:r>
                      <a:r>
                        <a:rPr lang="en-NZ" sz="1200" b="0" kern="1200" dirty="0">
                          <a:solidFill>
                            <a:schemeClr val="tx1"/>
                          </a:solidFill>
                          <a:effectLst/>
                          <a:latin typeface="Univers Condensed" panose="020B0506020202050204" pitchFamily="34" charset="0"/>
                          <a:ea typeface="+mn-ea"/>
                          <a:cs typeface="+mn-cs"/>
                        </a:rPr>
                        <a:t> on to your shelter.</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you are away from your desk, seek shelter in a secure position such as a doorway</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Keep away from windows</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Beware of falling ceiling tiles, light fittings etc</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3" name="Table 2">
            <a:extLst>
              <a:ext uri="{FF2B5EF4-FFF2-40B4-BE49-F238E27FC236}">
                <a16:creationId xmlns:a16="http://schemas.microsoft.com/office/drawing/2014/main" id="{AC83A8FC-FDC0-46C6-0D41-FB238427B524}"/>
              </a:ext>
            </a:extLst>
          </p:cNvPr>
          <p:cNvGraphicFramePr>
            <a:graphicFrameLocks noGrp="1"/>
          </p:cNvGraphicFramePr>
          <p:nvPr>
            <p:extLst>
              <p:ext uri="{D42A27DB-BD31-4B8C-83A1-F6EECF244321}">
                <p14:modId xmlns:p14="http://schemas.microsoft.com/office/powerpoint/2010/main" val="422042677"/>
              </p:ext>
            </p:extLst>
          </p:nvPr>
        </p:nvGraphicFramePr>
        <p:xfrm>
          <a:off x="321818" y="3800291"/>
          <a:ext cx="6459982" cy="114300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When the shaking stops</a:t>
                      </a:r>
                    </a:p>
                  </a:txBody>
                  <a:tcPr>
                    <a:lnR w="12700" cap="flat" cmpd="sng" algn="ctr">
                      <a:solidFill>
                        <a:schemeClr val="tx1"/>
                      </a:solidFill>
                      <a:prstDash val="solid"/>
                      <a:round/>
                      <a:headEnd type="none" w="med" len="med"/>
                      <a:tailEnd type="none" w="med" len="med"/>
                    </a:lnR>
                    <a:noFill/>
                  </a:tcPr>
                </a:tc>
                <a:tc>
                  <a:txBody>
                    <a:bodyPr/>
                    <a:lstStyle/>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If there is structural damage evacuate to your assembly area</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Otherwise, remain where you are until the risk of further tremors or danger from falling objects have ceased</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Make verbal contact with others to identify the severity of the situation</a:t>
                      </a:r>
                    </a:p>
                    <a:p>
                      <a:pPr marL="171450" lvl="0" indent="-171450" algn="l"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Follow the instructions of your Floor Warden</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0" name="Table 9">
            <a:extLst>
              <a:ext uri="{FF2B5EF4-FFF2-40B4-BE49-F238E27FC236}">
                <a16:creationId xmlns:a16="http://schemas.microsoft.com/office/drawing/2014/main" id="{248CCC2D-4853-8899-36F0-D2637B152FEE}"/>
              </a:ext>
            </a:extLst>
          </p:cNvPr>
          <p:cNvGraphicFramePr>
            <a:graphicFrameLocks noGrp="1"/>
          </p:cNvGraphicFramePr>
          <p:nvPr>
            <p:extLst>
              <p:ext uri="{D42A27DB-BD31-4B8C-83A1-F6EECF244321}">
                <p14:modId xmlns:p14="http://schemas.microsoft.com/office/powerpoint/2010/main" val="3693978424"/>
              </p:ext>
            </p:extLst>
          </p:nvPr>
        </p:nvGraphicFramePr>
        <p:xfrm>
          <a:off x="321818" y="5011647"/>
          <a:ext cx="6459982" cy="176784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Things to remember</a:t>
                      </a:r>
                    </a:p>
                  </a:txBody>
                  <a:tcPr>
                    <a:lnR w="12700" cap="flat" cmpd="sng" algn="ctr">
                      <a:solidFill>
                        <a:schemeClr val="tx1"/>
                      </a:solidFill>
                      <a:prstDash val="solid"/>
                      <a:round/>
                      <a:headEnd type="none" w="med" len="med"/>
                      <a:tailEnd type="none" w="med" len="med"/>
                    </a:lnR>
                    <a:noFill/>
                  </a:tcPr>
                </a:tc>
                <a:tc>
                  <a:txBody>
                    <a:bodyPr/>
                    <a:lstStyle/>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Life comes before collections and property</a:t>
                      </a:r>
                    </a:p>
                    <a:p>
                      <a:pPr marL="171450" marR="0" lvl="0" indent="-171450" algn="l" defTabSz="6858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endParaRPr lang="mi-NZ" sz="1200" b="0" kern="1200" dirty="0">
                        <a:solidFill>
                          <a:schemeClr val="tx1"/>
                        </a:solidFill>
                        <a:effectLst/>
                        <a:latin typeface="Univers Condensed" panose="020B0506020202050204" pitchFamily="34" charset="0"/>
                        <a:ea typeface="+mn-ea"/>
                        <a:cs typeface="+mn-cs"/>
                      </a:endParaRP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Do not use the lifts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Avoid ‘live’ electricity - Avoid hanging cables, light fittings, or any metal objects or water that might be in contact with loose wires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Be careful when using the stairs – they could have been weakened or dislodged by the earthquake </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pic>
        <p:nvPicPr>
          <p:cNvPr id="15" name="Picture 14">
            <a:extLst>
              <a:ext uri="{FF2B5EF4-FFF2-40B4-BE49-F238E27FC236}">
                <a16:creationId xmlns:a16="http://schemas.microsoft.com/office/drawing/2014/main" id="{F73738DB-8154-41EE-C588-B195BFBA4779}"/>
              </a:ext>
            </a:extLst>
          </p:cNvPr>
          <p:cNvPicPr>
            <a:picLocks noChangeAspect="1"/>
          </p:cNvPicPr>
          <p:nvPr/>
        </p:nvPicPr>
        <p:blipFill>
          <a:blip r:embed="rId3"/>
          <a:stretch>
            <a:fillRect/>
          </a:stretch>
        </p:blipFill>
        <p:spPr>
          <a:xfrm>
            <a:off x="390745" y="777545"/>
            <a:ext cx="1208067" cy="1223043"/>
          </a:xfrm>
          <a:prstGeom prst="rect">
            <a:avLst/>
          </a:prstGeom>
        </p:spPr>
      </p:pic>
      <p:pic>
        <p:nvPicPr>
          <p:cNvPr id="17" name="Picture 16">
            <a:extLst>
              <a:ext uri="{FF2B5EF4-FFF2-40B4-BE49-F238E27FC236}">
                <a16:creationId xmlns:a16="http://schemas.microsoft.com/office/drawing/2014/main" id="{E01F5C6A-1CA6-1135-4B65-D4B5AB3C7D1E}"/>
              </a:ext>
            </a:extLst>
          </p:cNvPr>
          <p:cNvPicPr>
            <a:picLocks noChangeAspect="1"/>
          </p:cNvPicPr>
          <p:nvPr/>
        </p:nvPicPr>
        <p:blipFill>
          <a:blip r:embed="rId4"/>
          <a:stretch>
            <a:fillRect/>
          </a:stretch>
        </p:blipFill>
        <p:spPr>
          <a:xfrm>
            <a:off x="2265933" y="777545"/>
            <a:ext cx="1208067" cy="1223043"/>
          </a:xfrm>
          <a:prstGeom prst="rect">
            <a:avLst/>
          </a:prstGeom>
        </p:spPr>
      </p:pic>
      <p:pic>
        <p:nvPicPr>
          <p:cNvPr id="19" name="Picture 18">
            <a:extLst>
              <a:ext uri="{FF2B5EF4-FFF2-40B4-BE49-F238E27FC236}">
                <a16:creationId xmlns:a16="http://schemas.microsoft.com/office/drawing/2014/main" id="{410A88EA-0721-58FC-2AA5-3A3A8085EFC8}"/>
              </a:ext>
            </a:extLst>
          </p:cNvPr>
          <p:cNvPicPr>
            <a:picLocks noChangeAspect="1"/>
          </p:cNvPicPr>
          <p:nvPr/>
        </p:nvPicPr>
        <p:blipFill>
          <a:blip r:embed="rId5"/>
          <a:stretch>
            <a:fillRect/>
          </a:stretch>
        </p:blipFill>
        <p:spPr>
          <a:xfrm>
            <a:off x="4141120" y="785230"/>
            <a:ext cx="1193091" cy="1208067"/>
          </a:xfrm>
          <a:prstGeom prst="rect">
            <a:avLst/>
          </a:prstGeom>
        </p:spPr>
      </p:pic>
      <p:sp>
        <p:nvSpPr>
          <p:cNvPr id="12" name="TextBox 11">
            <a:extLst>
              <a:ext uri="{FF2B5EF4-FFF2-40B4-BE49-F238E27FC236}">
                <a16:creationId xmlns:a16="http://schemas.microsoft.com/office/drawing/2014/main" id="{F77E5409-DAF2-03B8-E694-FC3299217577}"/>
              </a:ext>
            </a:extLst>
          </p:cNvPr>
          <p:cNvSpPr txBox="1"/>
          <p:nvPr/>
        </p:nvSpPr>
        <p:spPr>
          <a:xfrm>
            <a:off x="189414" y="7044850"/>
            <a:ext cx="6459982" cy="931024"/>
          </a:xfrm>
          <a:prstGeom prst="rect">
            <a:avLst/>
          </a:prstGeom>
          <a:noFill/>
        </p:spPr>
        <p:txBody>
          <a:bodyPr wrap="square" rtlCol="0">
            <a:spAutoFit/>
          </a:bodyPr>
          <a:lstStyle/>
          <a:p>
            <a:pPr>
              <a:spcBef>
                <a:spcPts val="300"/>
              </a:spcBef>
            </a:pPr>
            <a:r>
              <a:rPr lang="en-NZ" sz="1600" b="1" dirty="0">
                <a:solidFill>
                  <a:schemeClr val="tx1"/>
                </a:solidFill>
                <a:latin typeface="Univers Condensed" panose="020B0506020202050204" pitchFamily="34" charset="0"/>
              </a:rPr>
              <a:t>CABLE STREET TSUNAMI EVACUATION INFORMATION</a:t>
            </a:r>
          </a:p>
          <a:p>
            <a:pPr>
              <a:spcBef>
                <a:spcPts val="300"/>
              </a:spcBef>
            </a:pPr>
            <a:r>
              <a:rPr lang="en-NZ" sz="1200" b="0" kern="1200" dirty="0">
                <a:solidFill>
                  <a:schemeClr val="tx1"/>
                </a:solidFill>
                <a:effectLst/>
                <a:latin typeface="Univers Condensed" panose="020B0506020202050204" pitchFamily="34" charset="0"/>
                <a:ea typeface="+mn-ea"/>
                <a:cs typeface="+mn-cs"/>
              </a:rPr>
              <a:t>If you feel a strong earthquake that makes it hard to stand or a long earthquake that lasts more than a minute. See a sudden rise or fall in sea level. Hear loud or unusual noises from the sea, move to higher ground – this is level 2 and above in Te Papa. Tory Street is not in the tsunami evacuation zone.</a:t>
            </a:r>
            <a:endParaRPr lang="en-NZ" sz="2000" dirty="0"/>
          </a:p>
        </p:txBody>
      </p:sp>
      <p:sp>
        <p:nvSpPr>
          <p:cNvPr id="14" name="Rectangle 13">
            <a:extLst>
              <a:ext uri="{FF2B5EF4-FFF2-40B4-BE49-F238E27FC236}">
                <a16:creationId xmlns:a16="http://schemas.microsoft.com/office/drawing/2014/main" id="{5FE095FD-C648-53E6-225E-CD9D5092AD0D}"/>
              </a:ext>
            </a:extLst>
          </p:cNvPr>
          <p:cNvSpPr/>
          <p:nvPr/>
        </p:nvSpPr>
        <p:spPr>
          <a:xfrm>
            <a:off x="0" y="8092898"/>
            <a:ext cx="6858000" cy="40011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extBox 25">
            <a:extLst>
              <a:ext uri="{FF2B5EF4-FFF2-40B4-BE49-F238E27FC236}">
                <a16:creationId xmlns:a16="http://schemas.microsoft.com/office/drawing/2014/main" id="{C673ADF3-164C-1222-51CB-0B4403E49977}"/>
              </a:ext>
            </a:extLst>
          </p:cNvPr>
          <p:cNvSpPr txBox="1"/>
          <p:nvPr/>
        </p:nvSpPr>
        <p:spPr>
          <a:xfrm>
            <a:off x="5084916" y="8098103"/>
            <a:ext cx="1640194" cy="400110"/>
          </a:xfrm>
          <a:prstGeom prst="rect">
            <a:avLst/>
          </a:prstGeom>
          <a:noFill/>
        </p:spPr>
        <p:txBody>
          <a:bodyPr wrap="none" rtlCol="0">
            <a:spAutoFit/>
          </a:bodyPr>
          <a:lstStyle/>
          <a:p>
            <a:pPr algn="r"/>
            <a:r>
              <a:rPr lang="en-NZ" sz="2000" b="1" dirty="0">
                <a:latin typeface="Univers Condensed" panose="020B0506020202050204" pitchFamily="34" charset="0"/>
              </a:rPr>
              <a:t>EARTHQUAKE</a:t>
            </a:r>
          </a:p>
        </p:txBody>
      </p:sp>
    </p:spTree>
    <p:extLst>
      <p:ext uri="{BB962C8B-B14F-4D97-AF65-F5344CB8AC3E}">
        <p14:creationId xmlns:p14="http://schemas.microsoft.com/office/powerpoint/2010/main" val="234712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FF2EBC-403A-BA52-3C4D-1844964C3781}"/>
              </a:ext>
            </a:extLst>
          </p:cNvPr>
          <p:cNvSpPr/>
          <p:nvPr/>
        </p:nvSpPr>
        <p:spPr>
          <a:xfrm>
            <a:off x="0" y="8543022"/>
            <a:ext cx="6858000" cy="40011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4879862" cy="400110"/>
          </a:xfrm>
          <a:prstGeom prst="rect">
            <a:avLst/>
          </a:prstGeom>
          <a:noFill/>
        </p:spPr>
        <p:txBody>
          <a:bodyPr wrap="none" rtlCol="0">
            <a:spAutoFit/>
          </a:bodyPr>
          <a:lstStyle/>
          <a:p>
            <a:r>
              <a:rPr lang="en-NZ" sz="2000" b="1">
                <a:latin typeface="Univers Condensed" panose="020B0506020202050204" pitchFamily="34" charset="0"/>
              </a:rPr>
              <a:t>BOMB THREATS AND SUSPICIOUS OBJECTS</a:t>
            </a:r>
          </a:p>
        </p:txBody>
      </p:sp>
      <p:graphicFrame>
        <p:nvGraphicFramePr>
          <p:cNvPr id="10" name="Table 9">
            <a:extLst>
              <a:ext uri="{FF2B5EF4-FFF2-40B4-BE49-F238E27FC236}">
                <a16:creationId xmlns:a16="http://schemas.microsoft.com/office/drawing/2014/main" id="{248CCC2D-4853-8899-36F0-D2637B152FEE}"/>
              </a:ext>
            </a:extLst>
          </p:cNvPr>
          <p:cNvGraphicFramePr>
            <a:graphicFrameLocks noGrp="1"/>
          </p:cNvGraphicFramePr>
          <p:nvPr>
            <p:extLst>
              <p:ext uri="{D42A27DB-BD31-4B8C-83A1-F6EECF244321}">
                <p14:modId xmlns:p14="http://schemas.microsoft.com/office/powerpoint/2010/main" val="4207729492"/>
              </p:ext>
            </p:extLst>
          </p:nvPr>
        </p:nvGraphicFramePr>
        <p:xfrm>
          <a:off x="321818" y="4589577"/>
          <a:ext cx="6459982" cy="84582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Remain calm</a:t>
                      </a:r>
                    </a:p>
                    <a:p>
                      <a:pPr marL="171450" marR="0" lvl="0" indent="-171450" algn="l" defTabSz="6858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endParaRPr lang="mi-NZ" sz="1200" b="0" kern="1200" dirty="0">
                        <a:solidFill>
                          <a:schemeClr val="tx1"/>
                        </a:solidFill>
                        <a:effectLst/>
                        <a:latin typeface="Univers Condensed" panose="020B0506020202050204" pitchFamily="34" charset="0"/>
                        <a:ea typeface="+mn-ea"/>
                        <a:cs typeface="+mn-cs"/>
                      </a:endParaRP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DO NOT handle or go near a suspicious parcel or object</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7" name="Table 2">
            <a:extLst>
              <a:ext uri="{FF2B5EF4-FFF2-40B4-BE49-F238E27FC236}">
                <a16:creationId xmlns:a16="http://schemas.microsoft.com/office/drawing/2014/main" id="{53D6D008-BB04-40A5-9A28-43BD58296610}"/>
              </a:ext>
            </a:extLst>
          </p:cNvPr>
          <p:cNvGraphicFramePr>
            <a:graphicFrameLocks noGrp="1"/>
          </p:cNvGraphicFramePr>
          <p:nvPr>
            <p:extLst>
              <p:ext uri="{D42A27DB-BD31-4B8C-83A1-F6EECF244321}">
                <p14:modId xmlns:p14="http://schemas.microsoft.com/office/powerpoint/2010/main" val="3510061644"/>
              </p:ext>
            </p:extLst>
          </p:nvPr>
        </p:nvGraphicFramePr>
        <p:xfrm>
          <a:off x="321818" y="1354934"/>
          <a:ext cx="6345682" cy="93726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Remain calm, be polite and show interest</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Try to keep the caller talking</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Listen carefully and gather information</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Refer to bomb threat check list (next page)</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7" name="Table 16">
            <a:extLst>
              <a:ext uri="{FF2B5EF4-FFF2-40B4-BE49-F238E27FC236}">
                <a16:creationId xmlns:a16="http://schemas.microsoft.com/office/drawing/2014/main" id="{3C600521-AB5B-F70D-73C0-515574E90BA6}"/>
              </a:ext>
            </a:extLst>
          </p:cNvPr>
          <p:cNvGraphicFramePr>
            <a:graphicFrameLocks noGrp="1"/>
          </p:cNvGraphicFramePr>
          <p:nvPr>
            <p:extLst>
              <p:ext uri="{D42A27DB-BD31-4B8C-83A1-F6EECF244321}">
                <p14:modId xmlns:p14="http://schemas.microsoft.com/office/powerpoint/2010/main" val="2372384191"/>
              </p:ext>
            </p:extLst>
          </p:nvPr>
        </p:nvGraphicFramePr>
        <p:xfrm>
          <a:off x="321818" y="5478753"/>
          <a:ext cx="6459982" cy="40386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a:rPr>
                        <a:t>Inform</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a:ea typeface="+mn-ea"/>
                          <a:cs typeface="+mn-cs"/>
                        </a:rPr>
                        <a:t>Call Security (04) 381 7747</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a:ea typeface="+mn-ea"/>
                          <a:cs typeface="+mn-cs"/>
                        </a:rPr>
                        <a:t>Then put mobile phones and radios on “silent” </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3" name="Table 2">
            <a:extLst>
              <a:ext uri="{FF2B5EF4-FFF2-40B4-BE49-F238E27FC236}">
                <a16:creationId xmlns:a16="http://schemas.microsoft.com/office/drawing/2014/main" id="{633DF501-E7E6-E3CE-1347-669A50FF6A7E}"/>
              </a:ext>
            </a:extLst>
          </p:cNvPr>
          <p:cNvGraphicFramePr>
            <a:graphicFrameLocks noGrp="1"/>
          </p:cNvGraphicFramePr>
          <p:nvPr>
            <p:extLst>
              <p:ext uri="{D42A27DB-BD31-4B8C-83A1-F6EECF244321}">
                <p14:modId xmlns:p14="http://schemas.microsoft.com/office/powerpoint/2010/main" val="4042838032"/>
              </p:ext>
            </p:extLst>
          </p:nvPr>
        </p:nvGraphicFramePr>
        <p:xfrm>
          <a:off x="321818" y="2324097"/>
          <a:ext cx="6345682" cy="45720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Pass message to colleague</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If possible, write a note to a colleague asking them to call Security </a:t>
                      </a:r>
                      <a:br>
                        <a:rPr lang="en-NZ" sz="1200" b="0" kern="1200">
                          <a:solidFill>
                            <a:schemeClr val="tx1"/>
                          </a:solidFill>
                          <a:effectLst/>
                          <a:latin typeface="Univers Condensed" panose="020B0506020202050204" pitchFamily="34" charset="0"/>
                          <a:ea typeface="+mn-ea"/>
                          <a:cs typeface="+mn-cs"/>
                        </a:rPr>
                      </a:br>
                      <a:r>
                        <a:rPr lang="en-NZ" sz="1200" b="0" kern="1200">
                          <a:solidFill>
                            <a:schemeClr val="tx1"/>
                          </a:solidFill>
                          <a:effectLst/>
                          <a:latin typeface="Univers Condensed" panose="020B0506020202050204" pitchFamily="34" charset="0"/>
                          <a:ea typeface="+mn-ea"/>
                          <a:cs typeface="+mn-cs"/>
                        </a:rPr>
                        <a:t>(04) 381 7747</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4" name="Table 3">
            <a:extLst>
              <a:ext uri="{FF2B5EF4-FFF2-40B4-BE49-F238E27FC236}">
                <a16:creationId xmlns:a16="http://schemas.microsoft.com/office/drawing/2014/main" id="{D49683B0-7E4B-65F7-9F30-F0F1C2EC48C1}"/>
              </a:ext>
            </a:extLst>
          </p:cNvPr>
          <p:cNvGraphicFramePr>
            <a:graphicFrameLocks noGrp="1"/>
          </p:cNvGraphicFramePr>
          <p:nvPr>
            <p:extLst>
              <p:ext uri="{D42A27DB-BD31-4B8C-83A1-F6EECF244321}">
                <p14:modId xmlns:p14="http://schemas.microsoft.com/office/powerpoint/2010/main" val="4178052984"/>
              </p:ext>
            </p:extLst>
          </p:nvPr>
        </p:nvGraphicFramePr>
        <p:xfrm>
          <a:off x="321818" y="2813200"/>
          <a:ext cx="6345682" cy="108204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When caller hangs up</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Inform Security Manager 021 193 2835 </a:t>
                      </a:r>
                    </a:p>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Write out a bomb threat report promptly and give it to the Security Manager or IMT Controller with all the details that you can remember, for use by Security and Police </a:t>
                      </a:r>
                    </a:p>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Do not discuss the threat with other staff</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6" name="TextBox 5">
            <a:extLst>
              <a:ext uri="{FF2B5EF4-FFF2-40B4-BE49-F238E27FC236}">
                <a16:creationId xmlns:a16="http://schemas.microsoft.com/office/drawing/2014/main" id="{88CEE535-B071-3481-FDFB-6D935C5C3ED2}"/>
              </a:ext>
            </a:extLst>
          </p:cNvPr>
          <p:cNvSpPr txBox="1"/>
          <p:nvPr/>
        </p:nvSpPr>
        <p:spPr>
          <a:xfrm>
            <a:off x="321818" y="870940"/>
            <a:ext cx="3153427" cy="400110"/>
          </a:xfrm>
          <a:prstGeom prst="rect">
            <a:avLst/>
          </a:prstGeom>
          <a:noFill/>
        </p:spPr>
        <p:txBody>
          <a:bodyPr wrap="none" rtlCol="0">
            <a:spAutoFit/>
          </a:bodyPr>
          <a:lstStyle/>
          <a:p>
            <a:r>
              <a:rPr lang="en-NZ" sz="2000" b="1">
                <a:latin typeface="Univers Condensed" panose="020B0506020202050204" pitchFamily="34" charset="0"/>
              </a:rPr>
              <a:t>BOMB THREATS VIA PHONE</a:t>
            </a:r>
          </a:p>
        </p:txBody>
      </p:sp>
      <p:sp>
        <p:nvSpPr>
          <p:cNvPr id="9" name="TextBox 8">
            <a:extLst>
              <a:ext uri="{FF2B5EF4-FFF2-40B4-BE49-F238E27FC236}">
                <a16:creationId xmlns:a16="http://schemas.microsoft.com/office/drawing/2014/main" id="{184E1502-8F07-C7B0-1DFA-BBA1B9FAB46C}"/>
              </a:ext>
            </a:extLst>
          </p:cNvPr>
          <p:cNvSpPr txBox="1"/>
          <p:nvPr/>
        </p:nvSpPr>
        <p:spPr>
          <a:xfrm>
            <a:off x="321818" y="4026478"/>
            <a:ext cx="2552302" cy="400110"/>
          </a:xfrm>
          <a:prstGeom prst="rect">
            <a:avLst/>
          </a:prstGeom>
          <a:noFill/>
        </p:spPr>
        <p:txBody>
          <a:bodyPr wrap="none" rtlCol="0">
            <a:spAutoFit/>
          </a:bodyPr>
          <a:lstStyle/>
          <a:p>
            <a:r>
              <a:rPr lang="en-NZ" sz="2000" b="1">
                <a:latin typeface="Univers Condensed" panose="020B0506020202050204" pitchFamily="34" charset="0"/>
              </a:rPr>
              <a:t>SUSPICIOUS OBJECTS</a:t>
            </a:r>
          </a:p>
        </p:txBody>
      </p:sp>
      <p:graphicFrame>
        <p:nvGraphicFramePr>
          <p:cNvPr id="11" name="Table 10">
            <a:extLst>
              <a:ext uri="{FF2B5EF4-FFF2-40B4-BE49-F238E27FC236}">
                <a16:creationId xmlns:a16="http://schemas.microsoft.com/office/drawing/2014/main" id="{A8C7387F-A09F-92A9-A382-29E9E53625E3}"/>
              </a:ext>
            </a:extLst>
          </p:cNvPr>
          <p:cNvGraphicFramePr>
            <a:graphicFrameLocks noGrp="1"/>
          </p:cNvGraphicFramePr>
          <p:nvPr>
            <p:extLst>
              <p:ext uri="{D42A27DB-BD31-4B8C-83A1-F6EECF244321}">
                <p14:modId xmlns:p14="http://schemas.microsoft.com/office/powerpoint/2010/main" val="3008255078"/>
              </p:ext>
            </p:extLst>
          </p:nvPr>
        </p:nvGraphicFramePr>
        <p:xfrm>
          <a:off x="321818" y="5969514"/>
          <a:ext cx="6459982" cy="37084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Record details</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Write down all the details that you can remember regarding how you found the object or how it was delivered (they will be used by Security and Police)</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2" name="Table 11">
            <a:extLst>
              <a:ext uri="{FF2B5EF4-FFF2-40B4-BE49-F238E27FC236}">
                <a16:creationId xmlns:a16="http://schemas.microsoft.com/office/drawing/2014/main" id="{CD932B75-3EAB-DFBB-B7DA-F5CB84BDC879}"/>
              </a:ext>
            </a:extLst>
          </p:cNvPr>
          <p:cNvGraphicFramePr>
            <a:graphicFrameLocks noGrp="1"/>
          </p:cNvGraphicFramePr>
          <p:nvPr>
            <p:extLst>
              <p:ext uri="{D42A27DB-BD31-4B8C-83A1-F6EECF244321}">
                <p14:modId xmlns:p14="http://schemas.microsoft.com/office/powerpoint/2010/main" val="4165565716"/>
              </p:ext>
            </p:extLst>
          </p:nvPr>
        </p:nvGraphicFramePr>
        <p:xfrm>
          <a:off x="321818" y="6392918"/>
          <a:ext cx="6459982" cy="80772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Observe safety precautions</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Do not discuss the parcel/object with other staff</a:t>
                      </a:r>
                    </a:p>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Be guided by Security</a:t>
                      </a:r>
                    </a:p>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If evacuation is ordered, it may be by word of mouth. Go to the Assembly area. Take your personal belongings, (car keys etc), with you.</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19" name="TextBox 18">
            <a:extLst>
              <a:ext uri="{FF2B5EF4-FFF2-40B4-BE49-F238E27FC236}">
                <a16:creationId xmlns:a16="http://schemas.microsoft.com/office/drawing/2014/main" id="{710AAE54-A6F6-1D34-4D67-624AFA15CA33}"/>
              </a:ext>
            </a:extLst>
          </p:cNvPr>
          <p:cNvSpPr txBox="1"/>
          <p:nvPr/>
        </p:nvSpPr>
        <p:spPr>
          <a:xfrm>
            <a:off x="1845248" y="8549206"/>
            <a:ext cx="4879862" cy="400110"/>
          </a:xfrm>
          <a:prstGeom prst="rect">
            <a:avLst/>
          </a:prstGeom>
          <a:noFill/>
        </p:spPr>
        <p:txBody>
          <a:bodyPr wrap="none" rtlCol="0">
            <a:spAutoFit/>
          </a:bodyPr>
          <a:lstStyle/>
          <a:p>
            <a:pPr algn="r"/>
            <a:r>
              <a:rPr lang="en-NZ" sz="2000" b="1" dirty="0">
                <a:latin typeface="Univers Condensed" panose="020B0506020202050204" pitchFamily="34" charset="0"/>
              </a:rPr>
              <a:t>BOMB THREATS AND SUSPICIOUS OBJECTS</a:t>
            </a:r>
          </a:p>
        </p:txBody>
      </p:sp>
    </p:spTree>
    <p:extLst>
      <p:ext uri="{BB962C8B-B14F-4D97-AF65-F5344CB8AC3E}">
        <p14:creationId xmlns:p14="http://schemas.microsoft.com/office/powerpoint/2010/main" val="299629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DE094-AC74-B58E-DC6D-7A7AF450DC83}"/>
              </a:ext>
            </a:extLst>
          </p:cNvPr>
          <p:cNvSpPr/>
          <p:nvPr/>
        </p:nvSpPr>
        <p:spPr>
          <a:xfrm>
            <a:off x="0" y="9029886"/>
            <a:ext cx="6858000" cy="40011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5477782" cy="400110"/>
          </a:xfrm>
          <a:prstGeom prst="rect">
            <a:avLst/>
          </a:prstGeom>
          <a:noFill/>
        </p:spPr>
        <p:txBody>
          <a:bodyPr wrap="none" rtlCol="0">
            <a:spAutoFit/>
          </a:bodyPr>
          <a:lstStyle/>
          <a:p>
            <a:r>
              <a:rPr lang="en-NZ" sz="2000" b="1">
                <a:latin typeface="Univers Condensed" panose="020B0506020202050204" pitchFamily="34" charset="0"/>
              </a:rPr>
              <a:t>BOMB THREATS RECEIVED VIA PHONE CHECKLIST</a:t>
            </a:r>
          </a:p>
        </p:txBody>
      </p:sp>
      <p:graphicFrame>
        <p:nvGraphicFramePr>
          <p:cNvPr id="7" name="Table 2">
            <a:extLst>
              <a:ext uri="{FF2B5EF4-FFF2-40B4-BE49-F238E27FC236}">
                <a16:creationId xmlns:a16="http://schemas.microsoft.com/office/drawing/2014/main" id="{53D6D008-BB04-40A5-9A28-43BD58296610}"/>
              </a:ext>
            </a:extLst>
          </p:cNvPr>
          <p:cNvGraphicFramePr>
            <a:graphicFrameLocks noGrp="1"/>
          </p:cNvGraphicFramePr>
          <p:nvPr>
            <p:extLst>
              <p:ext uri="{D42A27DB-BD31-4B8C-83A1-F6EECF244321}">
                <p14:modId xmlns:p14="http://schemas.microsoft.com/office/powerpoint/2010/main" val="76288861"/>
              </p:ext>
            </p:extLst>
          </p:nvPr>
        </p:nvGraphicFramePr>
        <p:xfrm>
          <a:off x="321818" y="1354934"/>
          <a:ext cx="6345682" cy="46482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100" b="0">
                          <a:solidFill>
                            <a:schemeClr val="tx1"/>
                          </a:solidFill>
                          <a:latin typeface="Univers Condensed" panose="020B0506020202050204" pitchFamily="34" charset="0"/>
                        </a:rPr>
                        <a:t>Write down the threat</a:t>
                      </a:r>
                    </a:p>
                    <a:p>
                      <a:pPr>
                        <a:lnSpc>
                          <a:spcPct val="100000"/>
                        </a:lnSpc>
                        <a:spcBef>
                          <a:spcPts val="300"/>
                        </a:spcBef>
                        <a:spcAft>
                          <a:spcPts val="0"/>
                        </a:spcAft>
                      </a:pPr>
                      <a:r>
                        <a:rPr lang="en-NZ" sz="1100" b="0">
                          <a:solidFill>
                            <a:schemeClr val="tx1"/>
                          </a:solidFill>
                          <a:latin typeface="Univers Condensed" panose="020B0506020202050204" pitchFamily="34" charset="0"/>
                        </a:rPr>
                        <a:t>Note EXACT wording</a:t>
                      </a:r>
                    </a:p>
                  </a:txBody>
                  <a:tcPr>
                    <a:lnR w="12700" cap="flat" cmpd="sng" algn="ctr">
                      <a:solidFill>
                        <a:schemeClr val="tx1"/>
                      </a:solidFill>
                      <a:prstDash val="solid"/>
                      <a:round/>
                      <a:headEnd type="none" w="med" len="med"/>
                      <a:tailEnd type="none" w="med" len="med"/>
                    </a:lnR>
                    <a:noFill/>
                  </a:tcPr>
                </a:tc>
                <a:tc>
                  <a:txBody>
                    <a:bodyPr/>
                    <a:lstStyle/>
                    <a:p>
                      <a:pPr marL="0" lvl="0" indent="0">
                        <a:lnSpc>
                          <a:spcPct val="100000"/>
                        </a:lnSpc>
                        <a:spcBef>
                          <a:spcPts val="300"/>
                        </a:spcBef>
                        <a:spcAft>
                          <a:spcPts val="0"/>
                        </a:spcAft>
                        <a:buFont typeface="Arial" panose="020B0604020202020204" pitchFamily="34" charset="0"/>
                        <a:buNone/>
                      </a:pPr>
                      <a:endParaRPr lang="en-NZ" sz="1100" b="0" kern="1200">
                        <a:solidFill>
                          <a:schemeClr val="tx1"/>
                        </a:solidFill>
                        <a:effectLst/>
                        <a:latin typeface="Univers Condensed" panose="020B0506020202050204" pitchFamily="34" charset="0"/>
                        <a:ea typeface="+mn-ea"/>
                        <a:cs typeface="+mn-cs"/>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3" name="Table 2">
            <a:extLst>
              <a:ext uri="{FF2B5EF4-FFF2-40B4-BE49-F238E27FC236}">
                <a16:creationId xmlns:a16="http://schemas.microsoft.com/office/drawing/2014/main" id="{633DF501-E7E6-E3CE-1347-669A50FF6A7E}"/>
              </a:ext>
            </a:extLst>
          </p:cNvPr>
          <p:cNvGraphicFramePr>
            <a:graphicFrameLocks noGrp="1"/>
          </p:cNvGraphicFramePr>
          <p:nvPr>
            <p:extLst>
              <p:ext uri="{D42A27DB-BD31-4B8C-83A1-F6EECF244321}">
                <p14:modId xmlns:p14="http://schemas.microsoft.com/office/powerpoint/2010/main" val="3897475875"/>
              </p:ext>
            </p:extLst>
          </p:nvPr>
        </p:nvGraphicFramePr>
        <p:xfrm>
          <a:off x="321818" y="2324097"/>
          <a:ext cx="6345682" cy="1082040"/>
        </p:xfrm>
        <a:graphic>
          <a:graphicData uri="http://schemas.openxmlformats.org/drawingml/2006/table">
            <a:tbl>
              <a:tblPr firstRow="1" bandRow="1">
                <a:tableStyleId>{5C22544A-7EE6-4342-B048-85BDC9FD1C3A}</a:tableStyleId>
              </a:tblPr>
              <a:tblGrid>
                <a:gridCol w="2688082">
                  <a:extLst>
                    <a:ext uri="{9D8B030D-6E8A-4147-A177-3AD203B41FA5}">
                      <a16:colId xmlns:a16="http://schemas.microsoft.com/office/drawing/2014/main" val="2928228184"/>
                    </a:ext>
                  </a:extLst>
                </a:gridCol>
                <a:gridCol w="3657600">
                  <a:extLst>
                    <a:ext uri="{9D8B030D-6E8A-4147-A177-3AD203B41FA5}">
                      <a16:colId xmlns:a16="http://schemas.microsoft.com/office/drawing/2014/main" val="2083215847"/>
                    </a:ext>
                  </a:extLst>
                </a:gridCol>
              </a:tblGrid>
              <a:tr h="370840">
                <a:tc>
                  <a:txBody>
                    <a:bodyPr/>
                    <a:lstStyle/>
                    <a:p>
                      <a:pPr marL="0" lvl="0" indent="0">
                        <a:lnSpc>
                          <a:spcPct val="100000"/>
                        </a:lnSpc>
                        <a:spcBef>
                          <a:spcPts val="300"/>
                        </a:spcBef>
                        <a:spcAft>
                          <a:spcPts val="0"/>
                        </a:spcAft>
                        <a:buNone/>
                      </a:pPr>
                      <a:r>
                        <a:rPr lang="en-NZ" sz="1100" b="0" kern="1200" dirty="0">
                          <a:solidFill>
                            <a:schemeClr val="tx1"/>
                          </a:solidFill>
                          <a:effectLst/>
                          <a:latin typeface="Univers Condensed"/>
                          <a:ea typeface="+mn-ea"/>
                          <a:cs typeface="+mn-cs"/>
                        </a:rPr>
                        <a:t>When will the bomb exploded?</a:t>
                      </a:r>
                    </a:p>
                    <a:p>
                      <a:pPr marL="0" lvl="0" indent="0">
                        <a:lnSpc>
                          <a:spcPct val="100000"/>
                        </a:lnSpc>
                        <a:spcBef>
                          <a:spcPts val="300"/>
                        </a:spcBef>
                        <a:spcAft>
                          <a:spcPts val="0"/>
                        </a:spcAft>
                        <a:buNone/>
                      </a:pPr>
                      <a:r>
                        <a:rPr lang="en-NZ" sz="1100" b="0" kern="1200" dirty="0">
                          <a:solidFill>
                            <a:schemeClr val="tx1"/>
                          </a:solidFill>
                          <a:effectLst/>
                          <a:latin typeface="Univers Condensed"/>
                          <a:ea typeface="+mn-ea"/>
                          <a:cs typeface="+mn-cs"/>
                        </a:rPr>
                        <a:t>What does the bomb look like?</a:t>
                      </a:r>
                    </a:p>
                    <a:p>
                      <a:pPr marL="0" lvl="0" indent="0">
                        <a:lnSpc>
                          <a:spcPct val="100000"/>
                        </a:lnSpc>
                        <a:spcBef>
                          <a:spcPts val="300"/>
                        </a:spcBef>
                        <a:spcAft>
                          <a:spcPts val="0"/>
                        </a:spcAft>
                        <a:buNone/>
                      </a:pPr>
                      <a:r>
                        <a:rPr lang="en-NZ" sz="1100" b="0" kern="1200" dirty="0">
                          <a:solidFill>
                            <a:schemeClr val="tx1"/>
                          </a:solidFill>
                          <a:effectLst/>
                          <a:latin typeface="Univers Condensed"/>
                          <a:ea typeface="+mn-ea"/>
                          <a:cs typeface="+mn-cs"/>
                        </a:rPr>
                        <a:t>What kind of bomb is it?</a:t>
                      </a:r>
                    </a:p>
                    <a:p>
                      <a:pPr marL="0" lvl="0" indent="0">
                        <a:lnSpc>
                          <a:spcPct val="100000"/>
                        </a:lnSpc>
                        <a:spcBef>
                          <a:spcPts val="300"/>
                        </a:spcBef>
                        <a:spcAft>
                          <a:spcPts val="0"/>
                        </a:spcAft>
                        <a:buNone/>
                      </a:pPr>
                      <a:r>
                        <a:rPr lang="en-NZ" sz="1100" b="0" kern="1200" dirty="0">
                          <a:solidFill>
                            <a:schemeClr val="tx1"/>
                          </a:solidFill>
                          <a:effectLst/>
                          <a:latin typeface="Univers Condensed"/>
                          <a:ea typeface="+mn-ea"/>
                          <a:cs typeface="+mn-cs"/>
                        </a:rPr>
                        <a:t>What will make the bomb explode?</a:t>
                      </a:r>
                    </a:p>
                    <a:p>
                      <a:pPr marL="0" lvl="0" indent="0">
                        <a:lnSpc>
                          <a:spcPct val="100000"/>
                        </a:lnSpc>
                        <a:spcBef>
                          <a:spcPts val="300"/>
                        </a:spcBef>
                        <a:spcAft>
                          <a:spcPts val="0"/>
                        </a:spcAft>
                        <a:buNone/>
                      </a:pPr>
                      <a:r>
                        <a:rPr lang="en-NZ" sz="1100" b="0" kern="1200" dirty="0">
                          <a:solidFill>
                            <a:schemeClr val="tx1"/>
                          </a:solidFill>
                          <a:effectLst/>
                          <a:latin typeface="Univers Condensed"/>
                          <a:ea typeface="+mn-ea"/>
                          <a:cs typeface="+mn-cs"/>
                        </a:rPr>
                        <a:t>Did you place the bomb?</a:t>
                      </a:r>
                    </a:p>
                  </a:txBody>
                  <a:tcPr>
                    <a:lnR w="12700" cap="flat" cmpd="sng" algn="ctr">
                      <a:solidFill>
                        <a:schemeClr val="tx1"/>
                      </a:solidFill>
                      <a:prstDash val="solid"/>
                      <a:round/>
                      <a:headEnd type="none" w="med" len="med"/>
                      <a:tailEnd type="none" w="med" len="med"/>
                    </a:lnR>
                    <a:noFill/>
                  </a:tcPr>
                </a:tc>
                <a:tc>
                  <a:txBody>
                    <a:bodyPr/>
                    <a:lstStyle/>
                    <a:p>
                      <a:pPr marL="0" lvl="0" indent="0" algn="l" defTabSz="685800" rtl="0" eaLnBrk="1" latinLnBrk="0" hangingPunct="1">
                        <a:lnSpc>
                          <a:spcPct val="100000"/>
                        </a:lnSpc>
                        <a:spcBef>
                          <a:spcPts val="300"/>
                        </a:spcBef>
                        <a:spcAft>
                          <a:spcPts val="0"/>
                        </a:spcAft>
                        <a:buNone/>
                      </a:pPr>
                      <a:r>
                        <a:rPr lang="en-NZ" sz="1100" b="0" kern="1200" dirty="0">
                          <a:solidFill>
                            <a:schemeClr val="tx1"/>
                          </a:solidFill>
                          <a:effectLst/>
                          <a:latin typeface="Univers Condensed"/>
                          <a:ea typeface="+mn-ea"/>
                          <a:cs typeface="+mn-cs"/>
                        </a:rPr>
                        <a:t>Where is the bomb?</a:t>
                      </a:r>
                    </a:p>
                    <a:p>
                      <a:pPr marL="0" lvl="0" indent="0" algn="l" defTabSz="685800" rtl="0" eaLnBrk="1" latinLnBrk="0" hangingPunct="1">
                        <a:lnSpc>
                          <a:spcPct val="100000"/>
                        </a:lnSpc>
                        <a:spcBef>
                          <a:spcPts val="300"/>
                        </a:spcBef>
                        <a:spcAft>
                          <a:spcPts val="0"/>
                        </a:spcAft>
                        <a:buNone/>
                      </a:pPr>
                      <a:r>
                        <a:rPr lang="en-NZ" sz="1100" b="0" kern="1200" dirty="0">
                          <a:solidFill>
                            <a:schemeClr val="tx1"/>
                          </a:solidFill>
                          <a:effectLst/>
                          <a:latin typeface="Univers Condensed"/>
                          <a:ea typeface="+mn-ea"/>
                          <a:cs typeface="+mn-cs"/>
                        </a:rPr>
                        <a:t>Are you familiar with the area?</a:t>
                      </a:r>
                    </a:p>
                    <a:p>
                      <a:pPr marL="0" lvl="0" indent="0" algn="l" defTabSz="685800" rtl="0" eaLnBrk="1" latinLnBrk="0" hangingPunct="1">
                        <a:lnSpc>
                          <a:spcPct val="100000"/>
                        </a:lnSpc>
                        <a:spcBef>
                          <a:spcPts val="300"/>
                        </a:spcBef>
                        <a:spcAft>
                          <a:spcPts val="0"/>
                        </a:spcAft>
                        <a:buNone/>
                      </a:pPr>
                      <a:r>
                        <a:rPr lang="en-NZ" sz="1100" b="0" kern="1200" dirty="0">
                          <a:solidFill>
                            <a:schemeClr val="tx1"/>
                          </a:solidFill>
                          <a:effectLst/>
                          <a:latin typeface="Univers Condensed"/>
                          <a:ea typeface="+mn-ea"/>
                          <a:cs typeface="+mn-cs"/>
                        </a:rPr>
                        <a:t>Why did you place the bomb?</a:t>
                      </a:r>
                    </a:p>
                    <a:p>
                      <a:pPr marL="0" lvl="0" indent="0" algn="l" defTabSz="685800" rtl="0" eaLnBrk="1" latinLnBrk="0" hangingPunct="1">
                        <a:lnSpc>
                          <a:spcPct val="100000"/>
                        </a:lnSpc>
                        <a:spcBef>
                          <a:spcPts val="300"/>
                        </a:spcBef>
                        <a:spcAft>
                          <a:spcPts val="0"/>
                        </a:spcAft>
                        <a:buNone/>
                      </a:pPr>
                      <a:r>
                        <a:rPr lang="en-NZ" sz="1100" b="0" kern="1200" dirty="0">
                          <a:solidFill>
                            <a:schemeClr val="tx1"/>
                          </a:solidFill>
                          <a:effectLst/>
                          <a:latin typeface="Univers Condensed"/>
                          <a:ea typeface="+mn-ea"/>
                          <a:cs typeface="+mn-cs"/>
                        </a:rPr>
                        <a:t>What is your name?</a:t>
                      </a:r>
                    </a:p>
                    <a:p>
                      <a:pPr marL="0" lvl="0" indent="0" algn="l" defTabSz="685800" rtl="0" eaLnBrk="1" latinLnBrk="0" hangingPunct="1">
                        <a:lnSpc>
                          <a:spcPct val="100000"/>
                        </a:lnSpc>
                        <a:spcBef>
                          <a:spcPts val="300"/>
                        </a:spcBef>
                        <a:spcAft>
                          <a:spcPts val="0"/>
                        </a:spcAft>
                        <a:buNone/>
                      </a:pPr>
                      <a:r>
                        <a:rPr lang="en-NZ" sz="1100" b="0" kern="1200" dirty="0">
                          <a:solidFill>
                            <a:schemeClr val="tx1"/>
                          </a:solidFill>
                          <a:effectLst/>
                          <a:latin typeface="Univers Condensed"/>
                          <a:ea typeface="+mn-ea"/>
                          <a:cs typeface="+mn-cs"/>
                        </a:rPr>
                        <a:t>Where are you? What is your address?</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6" name="TextBox 5">
            <a:extLst>
              <a:ext uri="{FF2B5EF4-FFF2-40B4-BE49-F238E27FC236}">
                <a16:creationId xmlns:a16="http://schemas.microsoft.com/office/drawing/2014/main" id="{88CEE535-B071-3481-FDFB-6D935C5C3ED2}"/>
              </a:ext>
            </a:extLst>
          </p:cNvPr>
          <p:cNvSpPr txBox="1"/>
          <p:nvPr/>
        </p:nvSpPr>
        <p:spPr>
          <a:xfrm>
            <a:off x="321818" y="870940"/>
            <a:ext cx="5173211" cy="369332"/>
          </a:xfrm>
          <a:prstGeom prst="rect">
            <a:avLst/>
          </a:prstGeom>
          <a:noFill/>
        </p:spPr>
        <p:txBody>
          <a:bodyPr wrap="none" rtlCol="0">
            <a:spAutoFit/>
          </a:bodyPr>
          <a:lstStyle/>
          <a:p>
            <a:r>
              <a:rPr lang="en-NZ" b="1" dirty="0">
                <a:latin typeface="Univers Condensed" panose="020B0506020202050204" pitchFamily="34" charset="0"/>
              </a:rPr>
              <a:t>REMEMBER – REMAIN CALM AND DO NOT HANG UP</a:t>
            </a:r>
          </a:p>
        </p:txBody>
      </p:sp>
      <p:sp>
        <p:nvSpPr>
          <p:cNvPr id="13" name="TextBox 12">
            <a:extLst>
              <a:ext uri="{FF2B5EF4-FFF2-40B4-BE49-F238E27FC236}">
                <a16:creationId xmlns:a16="http://schemas.microsoft.com/office/drawing/2014/main" id="{99926A98-27ED-E09D-DAC1-1432BD96FE5B}"/>
              </a:ext>
            </a:extLst>
          </p:cNvPr>
          <p:cNvSpPr txBox="1"/>
          <p:nvPr/>
        </p:nvSpPr>
        <p:spPr>
          <a:xfrm>
            <a:off x="321818" y="2020816"/>
            <a:ext cx="2275332" cy="276999"/>
          </a:xfrm>
          <a:prstGeom prst="rect">
            <a:avLst/>
          </a:prstGeom>
          <a:noFill/>
        </p:spPr>
        <p:txBody>
          <a:bodyPr wrap="square" rtlCol="0">
            <a:spAutoFit/>
          </a:bodyPr>
          <a:lstStyle/>
          <a:p>
            <a:r>
              <a:rPr lang="en-NZ" sz="1200" b="1">
                <a:solidFill>
                  <a:schemeClr val="tx1"/>
                </a:solidFill>
                <a:latin typeface="Univers Condensed" panose="020B0506020202050204" pitchFamily="34" charset="0"/>
              </a:rPr>
              <a:t>QUESTIONS TO ASK CALLER</a:t>
            </a:r>
            <a:endParaRPr lang="en-NZ" sz="1200" b="1">
              <a:latin typeface="Univers Condensed" panose="020B0506020202050204" pitchFamily="34" charset="0"/>
            </a:endParaRPr>
          </a:p>
        </p:txBody>
      </p:sp>
      <p:graphicFrame>
        <p:nvGraphicFramePr>
          <p:cNvPr id="14" name="Table 13">
            <a:extLst>
              <a:ext uri="{FF2B5EF4-FFF2-40B4-BE49-F238E27FC236}">
                <a16:creationId xmlns:a16="http://schemas.microsoft.com/office/drawing/2014/main" id="{A9BC0220-205E-258B-EFAF-DE46421EC355}"/>
              </a:ext>
            </a:extLst>
          </p:cNvPr>
          <p:cNvGraphicFramePr>
            <a:graphicFrameLocks noGrp="1"/>
          </p:cNvGraphicFramePr>
          <p:nvPr>
            <p:extLst>
              <p:ext uri="{D42A27DB-BD31-4B8C-83A1-F6EECF244321}">
                <p14:modId xmlns:p14="http://schemas.microsoft.com/office/powerpoint/2010/main" val="1690482726"/>
              </p:ext>
            </p:extLst>
          </p:nvPr>
        </p:nvGraphicFramePr>
        <p:xfrm>
          <a:off x="296418" y="3831970"/>
          <a:ext cx="6345682" cy="1341120"/>
        </p:xfrm>
        <a:graphic>
          <a:graphicData uri="http://schemas.openxmlformats.org/drawingml/2006/table">
            <a:tbl>
              <a:tblPr firstRow="1" bandRow="1">
                <a:tableStyleId>{5C22544A-7EE6-4342-B048-85BDC9FD1C3A}</a:tableStyleId>
              </a:tblPr>
              <a:tblGrid>
                <a:gridCol w="2688082">
                  <a:extLst>
                    <a:ext uri="{9D8B030D-6E8A-4147-A177-3AD203B41FA5}">
                      <a16:colId xmlns:a16="http://schemas.microsoft.com/office/drawing/2014/main" val="2928228184"/>
                    </a:ext>
                  </a:extLst>
                </a:gridCol>
                <a:gridCol w="3657600">
                  <a:extLst>
                    <a:ext uri="{9D8B030D-6E8A-4147-A177-3AD203B41FA5}">
                      <a16:colId xmlns:a16="http://schemas.microsoft.com/office/drawing/2014/main" val="2083215847"/>
                    </a:ext>
                  </a:extLst>
                </a:gridCol>
              </a:tblGrid>
              <a:tr h="0">
                <a:tc>
                  <a:txBody>
                    <a:bodyPr/>
                    <a:lstStyle/>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Accent (specify)</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Any impediment (specify)</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Voice (loud, soft etc)</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Speech (fast, slow etc)</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Diction (clear, muffled)</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Manner (calm, emotional etc)</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Do you recognise the voice? If so, who do you think it is?</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Well Spoken?</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Incoherent?</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Irrational?</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Taped?</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Message read by caller?</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Abusive?</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panose="020B0506020202050204" pitchFamily="34" charset="0"/>
                          <a:ea typeface="+mn-ea"/>
                          <a:cs typeface="+mn-cs"/>
                        </a:rPr>
                        <a:t>Other features?</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15" name="TextBox 14">
            <a:extLst>
              <a:ext uri="{FF2B5EF4-FFF2-40B4-BE49-F238E27FC236}">
                <a16:creationId xmlns:a16="http://schemas.microsoft.com/office/drawing/2014/main" id="{327A7E44-A0DA-1F68-3AD5-43D80347ACCB}"/>
              </a:ext>
            </a:extLst>
          </p:cNvPr>
          <p:cNvSpPr txBox="1"/>
          <p:nvPr/>
        </p:nvSpPr>
        <p:spPr>
          <a:xfrm>
            <a:off x="296418" y="3528689"/>
            <a:ext cx="3037332" cy="276999"/>
          </a:xfrm>
          <a:prstGeom prst="rect">
            <a:avLst/>
          </a:prstGeom>
          <a:noFill/>
        </p:spPr>
        <p:txBody>
          <a:bodyPr wrap="square" rtlCol="0">
            <a:spAutoFit/>
          </a:bodyPr>
          <a:lstStyle/>
          <a:p>
            <a:r>
              <a:rPr lang="en-NZ" sz="1200" b="1">
                <a:solidFill>
                  <a:schemeClr val="tx1"/>
                </a:solidFill>
                <a:latin typeface="Univers Condensed" panose="020B0506020202050204" pitchFamily="34" charset="0"/>
              </a:rPr>
              <a:t>The caller’s voice, features to note:</a:t>
            </a:r>
            <a:endParaRPr lang="en-NZ" sz="1200" b="1">
              <a:latin typeface="Univers Condensed" panose="020B0506020202050204" pitchFamily="34" charset="0"/>
            </a:endParaRPr>
          </a:p>
        </p:txBody>
      </p:sp>
      <p:sp>
        <p:nvSpPr>
          <p:cNvPr id="16" name="TextBox 15">
            <a:extLst>
              <a:ext uri="{FF2B5EF4-FFF2-40B4-BE49-F238E27FC236}">
                <a16:creationId xmlns:a16="http://schemas.microsoft.com/office/drawing/2014/main" id="{0CEBE5D8-AC7A-9369-E268-6BECB403C072}"/>
              </a:ext>
            </a:extLst>
          </p:cNvPr>
          <p:cNvSpPr txBox="1"/>
          <p:nvPr/>
        </p:nvSpPr>
        <p:spPr>
          <a:xfrm>
            <a:off x="2956332" y="3528689"/>
            <a:ext cx="3037332" cy="276999"/>
          </a:xfrm>
          <a:prstGeom prst="rect">
            <a:avLst/>
          </a:prstGeom>
          <a:noFill/>
        </p:spPr>
        <p:txBody>
          <a:bodyPr wrap="square" rtlCol="0">
            <a:spAutoFit/>
          </a:bodyPr>
          <a:lstStyle/>
          <a:p>
            <a:r>
              <a:rPr lang="en-NZ" sz="1200" b="1">
                <a:solidFill>
                  <a:schemeClr val="tx1"/>
                </a:solidFill>
                <a:latin typeface="Univers Condensed" panose="020B0506020202050204" pitchFamily="34" charset="0"/>
              </a:rPr>
              <a:t>The use of language, features to note:</a:t>
            </a:r>
            <a:endParaRPr lang="en-NZ" sz="1200" b="1">
              <a:latin typeface="Univers Condensed" panose="020B0506020202050204" pitchFamily="34" charset="0"/>
            </a:endParaRPr>
          </a:p>
        </p:txBody>
      </p:sp>
      <p:sp>
        <p:nvSpPr>
          <p:cNvPr id="18" name="TextBox 17">
            <a:extLst>
              <a:ext uri="{FF2B5EF4-FFF2-40B4-BE49-F238E27FC236}">
                <a16:creationId xmlns:a16="http://schemas.microsoft.com/office/drawing/2014/main" id="{EBA596D8-8D78-3103-8783-85064E6720EF}"/>
              </a:ext>
            </a:extLst>
          </p:cNvPr>
          <p:cNvSpPr txBox="1"/>
          <p:nvPr/>
        </p:nvSpPr>
        <p:spPr>
          <a:xfrm>
            <a:off x="296418" y="5320646"/>
            <a:ext cx="3037332" cy="276999"/>
          </a:xfrm>
          <a:prstGeom prst="rect">
            <a:avLst/>
          </a:prstGeom>
          <a:noFill/>
        </p:spPr>
        <p:txBody>
          <a:bodyPr wrap="square" rtlCol="0">
            <a:spAutoFit/>
          </a:bodyPr>
          <a:lstStyle/>
          <a:p>
            <a:r>
              <a:rPr lang="en-NZ" sz="1200" b="1">
                <a:solidFill>
                  <a:schemeClr val="tx1"/>
                </a:solidFill>
                <a:latin typeface="Univers Condensed" panose="020B0506020202050204" pitchFamily="34" charset="0"/>
              </a:rPr>
              <a:t>Note any background noises. For example:</a:t>
            </a:r>
            <a:endParaRPr lang="en-NZ" sz="1200" b="1">
              <a:latin typeface="Univers Condensed" panose="020B0506020202050204" pitchFamily="34" charset="0"/>
            </a:endParaRPr>
          </a:p>
        </p:txBody>
      </p:sp>
      <p:graphicFrame>
        <p:nvGraphicFramePr>
          <p:cNvPr id="20" name="Table 19">
            <a:extLst>
              <a:ext uri="{FF2B5EF4-FFF2-40B4-BE49-F238E27FC236}">
                <a16:creationId xmlns:a16="http://schemas.microsoft.com/office/drawing/2014/main" id="{C4947BF3-2F60-84E3-9469-98F737B5751A}"/>
              </a:ext>
            </a:extLst>
          </p:cNvPr>
          <p:cNvGraphicFramePr>
            <a:graphicFrameLocks noGrp="1"/>
          </p:cNvGraphicFramePr>
          <p:nvPr>
            <p:extLst>
              <p:ext uri="{D42A27DB-BD31-4B8C-83A1-F6EECF244321}">
                <p14:modId xmlns:p14="http://schemas.microsoft.com/office/powerpoint/2010/main" val="2137316730"/>
              </p:ext>
            </p:extLst>
          </p:nvPr>
        </p:nvGraphicFramePr>
        <p:xfrm>
          <a:off x="296418" y="5597645"/>
          <a:ext cx="6345682" cy="838200"/>
        </p:xfrm>
        <a:graphic>
          <a:graphicData uri="http://schemas.openxmlformats.org/drawingml/2006/table">
            <a:tbl>
              <a:tblPr firstRow="1" bandRow="1">
                <a:tableStyleId>{5C22544A-7EE6-4342-B048-85BDC9FD1C3A}</a:tableStyleId>
              </a:tblPr>
              <a:tblGrid>
                <a:gridCol w="2688082">
                  <a:extLst>
                    <a:ext uri="{9D8B030D-6E8A-4147-A177-3AD203B41FA5}">
                      <a16:colId xmlns:a16="http://schemas.microsoft.com/office/drawing/2014/main" val="2928228184"/>
                    </a:ext>
                  </a:extLst>
                </a:gridCol>
                <a:gridCol w="3657600">
                  <a:extLst>
                    <a:ext uri="{9D8B030D-6E8A-4147-A177-3AD203B41FA5}">
                      <a16:colId xmlns:a16="http://schemas.microsoft.com/office/drawing/2014/main" val="2083215847"/>
                    </a:ext>
                  </a:extLst>
                </a:gridCol>
              </a:tblGrid>
              <a:tr h="0">
                <a:tc>
                  <a:txBody>
                    <a:bodyPr/>
                    <a:lstStyle/>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Street noises</a:t>
                      </a:r>
                    </a:p>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House noises</a:t>
                      </a:r>
                    </a:p>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Aircraft</a:t>
                      </a:r>
                    </a:p>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Voices</a:t>
                      </a:r>
                    </a:p>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Diction (clear, muffled</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Music</a:t>
                      </a:r>
                    </a:p>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Machinery</a:t>
                      </a:r>
                    </a:p>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Other noises</a:t>
                      </a:r>
                    </a:p>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Local call/Long distance</a:t>
                      </a:r>
                    </a:p>
                    <a:p>
                      <a:pPr marL="0" lvl="0" indent="0" algn="l" defTabSz="685800" rtl="0" eaLnBrk="1" latinLnBrk="0" hangingPunct="1">
                        <a:lnSpc>
                          <a:spcPct val="100000"/>
                        </a:lnSpc>
                        <a:spcBef>
                          <a:spcPts val="0"/>
                        </a:spcBef>
                        <a:spcAft>
                          <a:spcPts val="0"/>
                        </a:spcAft>
                        <a:buFont typeface="+mj-lt"/>
                        <a:buNone/>
                      </a:pPr>
                      <a:r>
                        <a:rPr lang="en-NZ" sz="1100" b="0" kern="1200">
                          <a:solidFill>
                            <a:schemeClr val="tx1"/>
                          </a:solidFill>
                          <a:effectLst/>
                          <a:latin typeface="Univers Condensed" panose="020B0506020202050204" pitchFamily="34" charset="0"/>
                          <a:ea typeface="+mn-ea"/>
                          <a:cs typeface="+mn-cs"/>
                        </a:rPr>
                        <a:t>Message read by caller?</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21" name="TextBox 20">
            <a:extLst>
              <a:ext uri="{FF2B5EF4-FFF2-40B4-BE49-F238E27FC236}">
                <a16:creationId xmlns:a16="http://schemas.microsoft.com/office/drawing/2014/main" id="{9FD8E12F-2A99-6A9B-9310-520F430880A8}"/>
              </a:ext>
            </a:extLst>
          </p:cNvPr>
          <p:cNvSpPr txBox="1"/>
          <p:nvPr/>
        </p:nvSpPr>
        <p:spPr>
          <a:xfrm>
            <a:off x="296418" y="6571596"/>
            <a:ext cx="3037332" cy="276999"/>
          </a:xfrm>
          <a:prstGeom prst="rect">
            <a:avLst/>
          </a:prstGeom>
          <a:noFill/>
        </p:spPr>
        <p:txBody>
          <a:bodyPr wrap="square" rtlCol="0">
            <a:spAutoFit/>
          </a:bodyPr>
          <a:lstStyle/>
          <a:p>
            <a:r>
              <a:rPr lang="en-NZ" sz="1200" b="1">
                <a:solidFill>
                  <a:schemeClr val="tx1"/>
                </a:solidFill>
                <a:latin typeface="Univers Condensed" panose="020B0506020202050204" pitchFamily="34" charset="0"/>
              </a:rPr>
              <a:t>Callers age and sex</a:t>
            </a:r>
            <a:endParaRPr lang="en-NZ" sz="1200" b="1">
              <a:latin typeface="Univers Condensed" panose="020B0506020202050204" pitchFamily="34" charset="0"/>
            </a:endParaRPr>
          </a:p>
        </p:txBody>
      </p:sp>
      <p:graphicFrame>
        <p:nvGraphicFramePr>
          <p:cNvPr id="22" name="Table 21">
            <a:extLst>
              <a:ext uri="{FF2B5EF4-FFF2-40B4-BE49-F238E27FC236}">
                <a16:creationId xmlns:a16="http://schemas.microsoft.com/office/drawing/2014/main" id="{A210C4D8-3E2A-A769-5C6A-20126042C81A}"/>
              </a:ext>
            </a:extLst>
          </p:cNvPr>
          <p:cNvGraphicFramePr>
            <a:graphicFrameLocks noGrp="1"/>
          </p:cNvGraphicFramePr>
          <p:nvPr>
            <p:extLst>
              <p:ext uri="{D42A27DB-BD31-4B8C-83A1-F6EECF244321}">
                <p14:modId xmlns:p14="http://schemas.microsoft.com/office/powerpoint/2010/main" val="3958863593"/>
              </p:ext>
            </p:extLst>
          </p:nvPr>
        </p:nvGraphicFramePr>
        <p:xfrm>
          <a:off x="296418" y="6848595"/>
          <a:ext cx="6345682" cy="502920"/>
        </p:xfrm>
        <a:graphic>
          <a:graphicData uri="http://schemas.openxmlformats.org/drawingml/2006/table">
            <a:tbl>
              <a:tblPr firstRow="1" bandRow="1">
                <a:tableStyleId>{5C22544A-7EE6-4342-B048-85BDC9FD1C3A}</a:tableStyleId>
              </a:tblPr>
              <a:tblGrid>
                <a:gridCol w="2688082">
                  <a:extLst>
                    <a:ext uri="{9D8B030D-6E8A-4147-A177-3AD203B41FA5}">
                      <a16:colId xmlns:a16="http://schemas.microsoft.com/office/drawing/2014/main" val="2928228184"/>
                    </a:ext>
                  </a:extLst>
                </a:gridCol>
                <a:gridCol w="3657600">
                  <a:extLst>
                    <a:ext uri="{9D8B030D-6E8A-4147-A177-3AD203B41FA5}">
                      <a16:colId xmlns:a16="http://schemas.microsoft.com/office/drawing/2014/main" val="2083215847"/>
                    </a:ext>
                  </a:extLst>
                </a:gridCol>
              </a:tblGrid>
              <a:tr h="0">
                <a:tc>
                  <a:txBody>
                    <a:bodyPr/>
                    <a:lstStyle/>
                    <a:p>
                      <a:pPr marL="0" lvl="0" indent="0" algn="l">
                        <a:lnSpc>
                          <a:spcPct val="100000"/>
                        </a:lnSpc>
                        <a:spcBef>
                          <a:spcPts val="0"/>
                        </a:spcBef>
                        <a:spcAft>
                          <a:spcPts val="0"/>
                        </a:spcAft>
                        <a:buNone/>
                      </a:pPr>
                      <a:r>
                        <a:rPr lang="en-NZ" sz="1100" b="0" kern="1200" dirty="0">
                          <a:solidFill>
                            <a:schemeClr val="tx1"/>
                          </a:solidFill>
                          <a:effectLst/>
                          <a:latin typeface="Univers Condensed"/>
                          <a:ea typeface="+mn-ea"/>
                          <a:cs typeface="+mn-cs"/>
                        </a:rPr>
                        <a:t>Male</a:t>
                      </a:r>
                    </a:p>
                    <a:p>
                      <a:pPr marL="0" lvl="0" indent="0" algn="l">
                        <a:lnSpc>
                          <a:spcPct val="100000"/>
                        </a:lnSpc>
                        <a:spcBef>
                          <a:spcPts val="0"/>
                        </a:spcBef>
                        <a:spcAft>
                          <a:spcPts val="0"/>
                        </a:spcAft>
                        <a:buNone/>
                      </a:pPr>
                      <a:r>
                        <a:rPr lang="en-NZ" sz="1100" b="0" kern="1200" dirty="0">
                          <a:solidFill>
                            <a:schemeClr val="tx1"/>
                          </a:solidFill>
                          <a:effectLst/>
                          <a:latin typeface="Univers Condensed"/>
                          <a:ea typeface="+mn-ea"/>
                          <a:cs typeface="+mn-cs"/>
                        </a:rPr>
                        <a:t>Female</a:t>
                      </a:r>
                    </a:p>
                    <a:p>
                      <a:pPr marL="0" lvl="0" indent="0" algn="l">
                        <a:lnSpc>
                          <a:spcPct val="100000"/>
                        </a:lnSpc>
                        <a:spcBef>
                          <a:spcPts val="0"/>
                        </a:spcBef>
                        <a:spcAft>
                          <a:spcPts val="0"/>
                        </a:spcAft>
                        <a:buNone/>
                      </a:pPr>
                      <a:r>
                        <a:rPr lang="en-NZ" sz="1100" b="0" kern="1200" dirty="0">
                          <a:solidFill>
                            <a:schemeClr val="tx1"/>
                          </a:solidFill>
                          <a:effectLst/>
                          <a:latin typeface="Univers Condensed"/>
                          <a:ea typeface="+mn-ea"/>
                          <a:cs typeface="+mn-cs"/>
                        </a:rPr>
                        <a:t>Age</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a:ea typeface="+mn-ea"/>
                          <a:cs typeface="+mn-cs"/>
                        </a:rPr>
                        <a:t>Date</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a:ea typeface="+mn-ea"/>
                          <a:cs typeface="+mn-cs"/>
                        </a:rPr>
                        <a:t>Time</a:t>
                      </a:r>
                    </a:p>
                    <a:p>
                      <a:pPr marL="0" lvl="0" indent="0" algn="l" defTabSz="685800" rtl="0" eaLnBrk="1" latinLnBrk="0" hangingPunct="1">
                        <a:lnSpc>
                          <a:spcPct val="100000"/>
                        </a:lnSpc>
                        <a:spcBef>
                          <a:spcPts val="0"/>
                        </a:spcBef>
                        <a:spcAft>
                          <a:spcPts val="0"/>
                        </a:spcAft>
                        <a:buFont typeface="+mj-lt"/>
                        <a:buNone/>
                      </a:pPr>
                      <a:r>
                        <a:rPr lang="en-NZ" sz="1100" b="0" kern="1200" dirty="0">
                          <a:solidFill>
                            <a:schemeClr val="tx1"/>
                          </a:solidFill>
                          <a:effectLst/>
                          <a:latin typeface="Univers Condensed"/>
                          <a:ea typeface="+mn-ea"/>
                          <a:cs typeface="+mn-cs"/>
                        </a:rPr>
                        <a:t>Length</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27" name="TextBox 26">
            <a:extLst>
              <a:ext uri="{FF2B5EF4-FFF2-40B4-BE49-F238E27FC236}">
                <a16:creationId xmlns:a16="http://schemas.microsoft.com/office/drawing/2014/main" id="{DD85D60F-FC16-0D97-73C8-89418B128EE8}"/>
              </a:ext>
            </a:extLst>
          </p:cNvPr>
          <p:cNvSpPr txBox="1"/>
          <p:nvPr/>
        </p:nvSpPr>
        <p:spPr>
          <a:xfrm>
            <a:off x="1247328" y="9015590"/>
            <a:ext cx="5477782" cy="400110"/>
          </a:xfrm>
          <a:prstGeom prst="rect">
            <a:avLst/>
          </a:prstGeom>
          <a:noFill/>
        </p:spPr>
        <p:txBody>
          <a:bodyPr wrap="none" lIns="91440" tIns="45720" rIns="91440" bIns="45720" rtlCol="0" anchor="t">
            <a:spAutoFit/>
          </a:bodyPr>
          <a:lstStyle/>
          <a:p>
            <a:pPr algn="r"/>
            <a:r>
              <a:rPr lang="en-NZ" sz="2000" b="1" dirty="0">
                <a:latin typeface="Univers Condensed" panose="020B0506020202050204" pitchFamily="34" charset="0"/>
                <a:ea typeface="+mn-lt"/>
                <a:cs typeface="+mn-lt"/>
              </a:rPr>
              <a:t>BOMB THREATS RECEIVED VIA PHONE CHECKLIST</a:t>
            </a:r>
            <a:endParaRPr lang="en-US" dirty="0">
              <a:latin typeface="Univers Condensed" panose="020B0506020202050204" pitchFamily="34" charset="0"/>
            </a:endParaRPr>
          </a:p>
        </p:txBody>
      </p:sp>
    </p:spTree>
    <p:extLst>
      <p:ext uri="{BB962C8B-B14F-4D97-AF65-F5344CB8AC3E}">
        <p14:creationId xmlns:p14="http://schemas.microsoft.com/office/powerpoint/2010/main" val="196321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1777FE-85B6-0872-1BFC-8D807D8EFC0B}"/>
              </a:ext>
            </a:extLst>
          </p:cNvPr>
          <p:cNvSpPr/>
          <p:nvPr/>
        </p:nvSpPr>
        <p:spPr>
          <a:xfrm>
            <a:off x="0" y="9491984"/>
            <a:ext cx="6858000" cy="40011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2653290" cy="400110"/>
          </a:xfrm>
          <a:prstGeom prst="rect">
            <a:avLst/>
          </a:prstGeom>
          <a:noFill/>
        </p:spPr>
        <p:txBody>
          <a:bodyPr wrap="none" rtlCol="0">
            <a:spAutoFit/>
          </a:bodyPr>
          <a:lstStyle/>
          <a:p>
            <a:r>
              <a:rPr lang="en-NZ" sz="2000" b="1" dirty="0">
                <a:latin typeface="Univers Condensed" panose="020B0506020202050204" pitchFamily="34" charset="0"/>
              </a:rPr>
              <a:t>FIRE AND EVACUATION</a:t>
            </a:r>
          </a:p>
        </p:txBody>
      </p:sp>
      <p:sp>
        <p:nvSpPr>
          <p:cNvPr id="6" name="TextBox 5">
            <a:extLst>
              <a:ext uri="{FF2B5EF4-FFF2-40B4-BE49-F238E27FC236}">
                <a16:creationId xmlns:a16="http://schemas.microsoft.com/office/drawing/2014/main" id="{88CEE535-B071-3481-FDFB-6D935C5C3ED2}"/>
              </a:ext>
            </a:extLst>
          </p:cNvPr>
          <p:cNvSpPr txBox="1"/>
          <p:nvPr/>
        </p:nvSpPr>
        <p:spPr>
          <a:xfrm>
            <a:off x="321819" y="720628"/>
            <a:ext cx="4808982" cy="461665"/>
          </a:xfrm>
          <a:prstGeom prst="rect">
            <a:avLst/>
          </a:prstGeom>
          <a:noFill/>
        </p:spPr>
        <p:txBody>
          <a:bodyPr wrap="square" rtlCol="0">
            <a:spAutoFit/>
          </a:bodyPr>
          <a:lstStyle/>
          <a:p>
            <a:r>
              <a:rPr lang="en-NZ" sz="1200" b="1">
                <a:latin typeface="Univers Condensed" panose="020B0506020202050204" pitchFamily="34" charset="0"/>
              </a:rPr>
              <a:t>Only attempt to put out a fire if it is safe to do so, </a:t>
            </a:r>
            <a:r>
              <a:rPr lang="en-NZ" sz="1200" b="1" err="1">
                <a:latin typeface="Univers Condensed" panose="020B0506020202050204" pitchFamily="34" charset="0"/>
              </a:rPr>
              <a:t>ie</a:t>
            </a:r>
            <a:r>
              <a:rPr lang="en-NZ" sz="1200" b="1">
                <a:latin typeface="Univers Condensed" panose="020B0506020202050204" pitchFamily="34" charset="0"/>
              </a:rPr>
              <a:t>. If it is small, you are trained in extinguisher use, and a safe exit path has not been blocked.</a:t>
            </a:r>
          </a:p>
        </p:txBody>
      </p:sp>
      <p:graphicFrame>
        <p:nvGraphicFramePr>
          <p:cNvPr id="9" name="Table 2">
            <a:extLst>
              <a:ext uri="{FF2B5EF4-FFF2-40B4-BE49-F238E27FC236}">
                <a16:creationId xmlns:a16="http://schemas.microsoft.com/office/drawing/2014/main" id="{9BD684A7-9842-78B2-133C-5710BF079965}"/>
              </a:ext>
            </a:extLst>
          </p:cNvPr>
          <p:cNvGraphicFramePr>
            <a:graphicFrameLocks noGrp="1"/>
          </p:cNvGraphicFramePr>
          <p:nvPr>
            <p:extLst>
              <p:ext uri="{D42A27DB-BD31-4B8C-83A1-F6EECF244321}">
                <p14:modId xmlns:p14="http://schemas.microsoft.com/office/powerpoint/2010/main" val="2482807379"/>
              </p:ext>
            </p:extLst>
          </p:nvPr>
        </p:nvGraphicFramePr>
        <p:xfrm>
          <a:off x="321818" y="1331592"/>
          <a:ext cx="6345682" cy="42672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0"/>
                        </a:spcBef>
                        <a:spcAft>
                          <a:spcPts val="0"/>
                        </a:spcAft>
                      </a:pPr>
                      <a:r>
                        <a:rPr lang="en-NZ" sz="1200" b="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Remain calm.</a:t>
                      </a:r>
                    </a:p>
                    <a:p>
                      <a:pPr marL="171450" lvl="0" indent="-171450">
                        <a:lnSpc>
                          <a:spcPct val="100000"/>
                        </a:lnSpc>
                        <a:spcBef>
                          <a:spcPts val="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If you discover a fire and activate the nearest fire alarm.</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0" name="Table 9">
            <a:extLst>
              <a:ext uri="{FF2B5EF4-FFF2-40B4-BE49-F238E27FC236}">
                <a16:creationId xmlns:a16="http://schemas.microsoft.com/office/drawing/2014/main" id="{68AC781F-18AA-6821-1387-BD3B1DA600CC}"/>
              </a:ext>
            </a:extLst>
          </p:cNvPr>
          <p:cNvGraphicFramePr>
            <a:graphicFrameLocks noGrp="1"/>
          </p:cNvGraphicFramePr>
          <p:nvPr>
            <p:extLst>
              <p:ext uri="{D42A27DB-BD31-4B8C-83A1-F6EECF244321}">
                <p14:modId xmlns:p14="http://schemas.microsoft.com/office/powerpoint/2010/main" val="3073049261"/>
              </p:ext>
            </p:extLst>
          </p:nvPr>
        </p:nvGraphicFramePr>
        <p:xfrm>
          <a:off x="321818" y="1792105"/>
          <a:ext cx="6345682" cy="121158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panose="020B0506020202050204" pitchFamily="34" charset="0"/>
                        </a:rPr>
                        <a:t>Evacuate the building</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Upon hearing a fire alarm evacuate your building.</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a:ea typeface="+mn-ea"/>
                          <a:cs typeface="+mn-cs"/>
                        </a:rPr>
                        <a:t>Follow the instructions of the Floor Wardens.</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Cable Street staff proceed to the Assembly Area in the Car park on the corner of Barnett and Cable Streets.</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Tory Street staff proceed to the </a:t>
                      </a:r>
                      <a:r>
                        <a:rPr lang="en-NZ" sz="1100" b="0" kern="1200" dirty="0" err="1">
                          <a:solidFill>
                            <a:schemeClr val="tx1"/>
                          </a:solidFill>
                          <a:effectLst/>
                          <a:latin typeface="Univers Condensed" panose="020B0506020202050204" pitchFamily="34" charset="0"/>
                          <a:ea typeface="+mn-ea"/>
                          <a:cs typeface="+mn-cs"/>
                        </a:rPr>
                        <a:t>Pukeahu</a:t>
                      </a:r>
                      <a:r>
                        <a:rPr lang="en-NZ" sz="1100" b="0" kern="1200" dirty="0">
                          <a:solidFill>
                            <a:schemeClr val="tx1"/>
                          </a:solidFill>
                          <a:effectLst/>
                          <a:latin typeface="Univers Condensed" panose="020B0506020202050204" pitchFamily="34" charset="0"/>
                          <a:ea typeface="+mn-ea"/>
                          <a:cs typeface="+mn-cs"/>
                        </a:rPr>
                        <a:t> Park War Memorial adjacent to Tory Street.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1" name="Table 10">
            <a:extLst>
              <a:ext uri="{FF2B5EF4-FFF2-40B4-BE49-F238E27FC236}">
                <a16:creationId xmlns:a16="http://schemas.microsoft.com/office/drawing/2014/main" id="{8B40C37A-0F96-B883-DA9D-1B9E4699E2C0}"/>
              </a:ext>
            </a:extLst>
          </p:cNvPr>
          <p:cNvGraphicFramePr>
            <a:graphicFrameLocks noGrp="1"/>
          </p:cNvGraphicFramePr>
          <p:nvPr>
            <p:extLst>
              <p:ext uri="{D42A27DB-BD31-4B8C-83A1-F6EECF244321}">
                <p14:modId xmlns:p14="http://schemas.microsoft.com/office/powerpoint/2010/main" val="2575758663"/>
              </p:ext>
            </p:extLst>
          </p:nvPr>
        </p:nvGraphicFramePr>
        <p:xfrm>
          <a:off x="321818" y="3014976"/>
          <a:ext cx="6345682" cy="128778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panose="020B0506020202050204" pitchFamily="34" charset="0"/>
                        </a:rPr>
                        <a:t>Be prepared</a:t>
                      </a:r>
                    </a:p>
                  </a:txBody>
                  <a:tcPr>
                    <a:lnR w="12700" cap="flat" cmpd="sng" algn="ctr">
                      <a:solidFill>
                        <a:schemeClr val="tx1"/>
                      </a:solidFill>
                      <a:prstDash val="solid"/>
                      <a:round/>
                      <a:headEnd type="none" w="med" len="med"/>
                      <a:tailEnd type="none" w="med" len="med"/>
                    </a:lnR>
                    <a:noFill/>
                  </a:tcPr>
                </a:tc>
                <a:tc>
                  <a:txBody>
                    <a:bodyPr/>
                    <a:lstStyle/>
                    <a:p>
                      <a:pPr marL="0" lvl="0" indent="0">
                        <a:lnSpc>
                          <a:spcPct val="100000"/>
                        </a:lnSpc>
                        <a:spcBef>
                          <a:spcPts val="300"/>
                        </a:spcBef>
                        <a:spcAft>
                          <a:spcPts val="0"/>
                        </a:spcAft>
                        <a:buFont typeface="Arial" panose="020B0604020202020204" pitchFamily="34" charset="0"/>
                        <a:buNone/>
                      </a:pPr>
                      <a:r>
                        <a:rPr lang="en-NZ" sz="1100" b="0" kern="1200" dirty="0">
                          <a:solidFill>
                            <a:schemeClr val="tx1"/>
                          </a:solidFill>
                          <a:effectLst/>
                          <a:latin typeface="Univers Condensed" panose="020B0506020202050204" pitchFamily="34" charset="0"/>
                          <a:ea typeface="+mn-ea"/>
                          <a:cs typeface="+mn-cs"/>
                        </a:rPr>
                        <a:t>In advance, each staff person and volunteer should:</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Understand this evacuation procedure. </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a:ea typeface="+mn-ea"/>
                          <a:cs typeface="+mn-cs"/>
                        </a:rPr>
                        <a:t>Know the name of the Floor Wardens and Deputy Warden.</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Recognise the sound of the evacuation alarm as the continuous sound of a siren.</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Know at least two ways out of the building from your regular workspace.</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Know the location of your nearest fire alarm and exit.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2" name="Table 11">
            <a:extLst>
              <a:ext uri="{FF2B5EF4-FFF2-40B4-BE49-F238E27FC236}">
                <a16:creationId xmlns:a16="http://schemas.microsoft.com/office/drawing/2014/main" id="{A6B3B6CF-F5B3-AEBB-E89B-779BCD872700}"/>
              </a:ext>
            </a:extLst>
          </p:cNvPr>
          <p:cNvGraphicFramePr>
            <a:graphicFrameLocks noGrp="1"/>
          </p:cNvGraphicFramePr>
          <p:nvPr>
            <p:extLst>
              <p:ext uri="{D42A27DB-BD31-4B8C-83A1-F6EECF244321}">
                <p14:modId xmlns:p14="http://schemas.microsoft.com/office/powerpoint/2010/main" val="3667438046"/>
              </p:ext>
            </p:extLst>
          </p:nvPr>
        </p:nvGraphicFramePr>
        <p:xfrm>
          <a:off x="321818" y="4353236"/>
          <a:ext cx="6345682" cy="87630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Evacuation alarm</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If you hear the alarm or are asked to evacuate the building.</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Remain calm.</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Immediately shut down all machines and equipment – (not computers).</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Leave quickly.</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7" name="Table 16">
            <a:extLst>
              <a:ext uri="{FF2B5EF4-FFF2-40B4-BE49-F238E27FC236}">
                <a16:creationId xmlns:a16="http://schemas.microsoft.com/office/drawing/2014/main" id="{E2D6C7EA-0007-3355-AC67-6BB2D9EC6779}"/>
              </a:ext>
            </a:extLst>
          </p:cNvPr>
          <p:cNvGraphicFramePr>
            <a:graphicFrameLocks noGrp="1"/>
          </p:cNvGraphicFramePr>
          <p:nvPr>
            <p:extLst>
              <p:ext uri="{D42A27DB-BD31-4B8C-83A1-F6EECF244321}">
                <p14:modId xmlns:p14="http://schemas.microsoft.com/office/powerpoint/2010/main" val="2324482794"/>
              </p:ext>
            </p:extLst>
          </p:nvPr>
        </p:nvGraphicFramePr>
        <p:xfrm>
          <a:off x="321818" y="5240827"/>
          <a:ext cx="6345682" cy="63246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panose="020B0506020202050204" pitchFamily="34" charset="0"/>
                        </a:rPr>
                        <a:t>Everyone must evacuate quickly</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The Floor Warden in each area is responsible for ensuring everyone in their area is evacuated.  Please assist by follow the warden’s instructions.</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As they leave, staff should check that others in the workspace are also leaving.</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25" name="Table 24">
            <a:extLst>
              <a:ext uri="{FF2B5EF4-FFF2-40B4-BE49-F238E27FC236}">
                <a16:creationId xmlns:a16="http://schemas.microsoft.com/office/drawing/2014/main" id="{D402AA25-D561-323D-72CC-8C0987E8473C}"/>
              </a:ext>
            </a:extLst>
          </p:cNvPr>
          <p:cNvGraphicFramePr>
            <a:graphicFrameLocks noGrp="1"/>
          </p:cNvGraphicFramePr>
          <p:nvPr>
            <p:extLst>
              <p:ext uri="{D42A27DB-BD31-4B8C-83A1-F6EECF244321}">
                <p14:modId xmlns:p14="http://schemas.microsoft.com/office/powerpoint/2010/main" val="2144435492"/>
              </p:ext>
            </p:extLst>
          </p:nvPr>
        </p:nvGraphicFramePr>
        <p:xfrm>
          <a:off x="321818" y="6738018"/>
          <a:ext cx="6536182" cy="876300"/>
        </p:xfrm>
        <a:graphic>
          <a:graphicData uri="http://schemas.openxmlformats.org/drawingml/2006/table">
            <a:tbl>
              <a:tblPr firstRow="1" bandRow="1">
                <a:tableStyleId>{5C22544A-7EE6-4342-B048-85BDC9FD1C3A}</a:tableStyleId>
              </a:tblPr>
              <a:tblGrid>
                <a:gridCol w="1449832">
                  <a:extLst>
                    <a:ext uri="{9D8B030D-6E8A-4147-A177-3AD203B41FA5}">
                      <a16:colId xmlns:a16="http://schemas.microsoft.com/office/drawing/2014/main" val="2928228184"/>
                    </a:ext>
                  </a:extLst>
                </a:gridCol>
                <a:gridCol w="508635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panose="020B0506020202050204" pitchFamily="34" charset="0"/>
                        </a:rPr>
                        <a:t>As you leave</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Shut all doors behind you (closed doors slow the spread of fire, smoke and water).</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Do not use lifts.</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Proceed as quickly as possible in an orderly manner, without pushing or shoving.</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Hold handrails when you are walking on stairs.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26" name="Table 25">
            <a:extLst>
              <a:ext uri="{FF2B5EF4-FFF2-40B4-BE49-F238E27FC236}">
                <a16:creationId xmlns:a16="http://schemas.microsoft.com/office/drawing/2014/main" id="{86500E04-783A-BAC5-37D3-844D839A0EAB}"/>
              </a:ext>
            </a:extLst>
          </p:cNvPr>
          <p:cNvGraphicFramePr>
            <a:graphicFrameLocks noGrp="1"/>
          </p:cNvGraphicFramePr>
          <p:nvPr>
            <p:extLst>
              <p:ext uri="{D42A27DB-BD31-4B8C-83A1-F6EECF244321}">
                <p14:modId xmlns:p14="http://schemas.microsoft.com/office/powerpoint/2010/main" val="2909465440"/>
              </p:ext>
            </p:extLst>
          </p:nvPr>
        </p:nvGraphicFramePr>
        <p:xfrm>
          <a:off x="321818" y="7686569"/>
          <a:ext cx="6345682" cy="83820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panose="020B0506020202050204" pitchFamily="34" charset="0"/>
                        </a:rPr>
                        <a:t>Once out of the building</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Move away from the building/space.</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Proceed to Assembly areas.</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Meet with other members of your department and remain in the Assembly Area. and wait for further instructions.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27" name="Table 26">
            <a:extLst>
              <a:ext uri="{FF2B5EF4-FFF2-40B4-BE49-F238E27FC236}">
                <a16:creationId xmlns:a16="http://schemas.microsoft.com/office/drawing/2014/main" id="{A7A54EE0-4F51-A552-B556-43026A4AE9D0}"/>
              </a:ext>
            </a:extLst>
          </p:cNvPr>
          <p:cNvGraphicFramePr>
            <a:graphicFrameLocks noGrp="1"/>
          </p:cNvGraphicFramePr>
          <p:nvPr>
            <p:extLst>
              <p:ext uri="{D42A27DB-BD31-4B8C-83A1-F6EECF244321}">
                <p14:modId xmlns:p14="http://schemas.microsoft.com/office/powerpoint/2010/main" val="1492343054"/>
              </p:ext>
            </p:extLst>
          </p:nvPr>
        </p:nvGraphicFramePr>
        <p:xfrm>
          <a:off x="321818" y="8536060"/>
          <a:ext cx="6345682" cy="46482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Useful things to know</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Oxygen feeds fire.</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Close doors; do not open windows.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28" name="Table 27">
            <a:extLst>
              <a:ext uri="{FF2B5EF4-FFF2-40B4-BE49-F238E27FC236}">
                <a16:creationId xmlns:a16="http://schemas.microsoft.com/office/drawing/2014/main" id="{7DB3FE78-B2F0-FD88-566B-6D817C40E047}"/>
              </a:ext>
            </a:extLst>
          </p:cNvPr>
          <p:cNvGraphicFramePr>
            <a:graphicFrameLocks noGrp="1"/>
          </p:cNvGraphicFramePr>
          <p:nvPr>
            <p:extLst>
              <p:ext uri="{D42A27DB-BD31-4B8C-83A1-F6EECF244321}">
                <p14:modId xmlns:p14="http://schemas.microsoft.com/office/powerpoint/2010/main" val="2556284797"/>
              </p:ext>
            </p:extLst>
          </p:nvPr>
        </p:nvGraphicFramePr>
        <p:xfrm>
          <a:off x="321818" y="9012175"/>
          <a:ext cx="6345682" cy="45720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Hot or smoking doors</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Do NOT open hot or smoking doors ACTION: before opening any door, touch it near the top.</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30" name="TextBox 29">
            <a:extLst>
              <a:ext uri="{FF2B5EF4-FFF2-40B4-BE49-F238E27FC236}">
                <a16:creationId xmlns:a16="http://schemas.microsoft.com/office/drawing/2014/main" id="{AE0A344A-6ABE-5BED-7307-CE7D11085162}"/>
              </a:ext>
            </a:extLst>
          </p:cNvPr>
          <p:cNvSpPr txBox="1"/>
          <p:nvPr/>
        </p:nvSpPr>
        <p:spPr>
          <a:xfrm>
            <a:off x="4071820" y="9495041"/>
            <a:ext cx="2653290" cy="400110"/>
          </a:xfrm>
          <a:prstGeom prst="rect">
            <a:avLst/>
          </a:prstGeom>
          <a:noFill/>
        </p:spPr>
        <p:txBody>
          <a:bodyPr wrap="none" rtlCol="0">
            <a:spAutoFit/>
          </a:bodyPr>
          <a:lstStyle/>
          <a:p>
            <a:pPr algn="r"/>
            <a:r>
              <a:rPr lang="en-NZ" sz="2000" b="1" dirty="0">
                <a:latin typeface="Univers Condensed" panose="020B0506020202050204" pitchFamily="34" charset="0"/>
              </a:rPr>
              <a:t>FIRE AND EVACUATION</a:t>
            </a:r>
          </a:p>
        </p:txBody>
      </p:sp>
      <p:graphicFrame>
        <p:nvGraphicFramePr>
          <p:cNvPr id="3" name="Table 2">
            <a:extLst>
              <a:ext uri="{FF2B5EF4-FFF2-40B4-BE49-F238E27FC236}">
                <a16:creationId xmlns:a16="http://schemas.microsoft.com/office/drawing/2014/main" id="{3A370468-256C-4ED9-5163-6DC4C57ADDEF}"/>
              </a:ext>
            </a:extLst>
          </p:cNvPr>
          <p:cNvGraphicFramePr>
            <a:graphicFrameLocks noGrp="1"/>
          </p:cNvGraphicFramePr>
          <p:nvPr>
            <p:extLst>
              <p:ext uri="{D42A27DB-BD31-4B8C-83A1-F6EECF244321}">
                <p14:modId xmlns:p14="http://schemas.microsoft.com/office/powerpoint/2010/main" val="2712354190"/>
              </p:ext>
            </p:extLst>
          </p:nvPr>
        </p:nvGraphicFramePr>
        <p:xfrm>
          <a:off x="321818" y="5915058"/>
          <a:ext cx="6345682" cy="80010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panose="020B0506020202050204" pitchFamily="34" charset="0"/>
                        </a:rPr>
                        <a:t>People requiring assistance</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Assist members of the public or anyone who may need direction, or physical. assistance. </a:t>
                      </a:r>
                    </a:p>
                    <a:p>
                      <a:pPr marL="171450" lvl="0" indent="-171450">
                        <a:lnSpc>
                          <a:spcPct val="100000"/>
                        </a:lnSpc>
                        <a:spcBef>
                          <a:spcPts val="300"/>
                        </a:spcBef>
                        <a:spcAft>
                          <a:spcPts val="0"/>
                        </a:spcAft>
                        <a:buFont typeface="Arial" panose="020B0604020202020204" pitchFamily="34" charset="0"/>
                        <a:buChar char="•"/>
                      </a:pPr>
                      <a:r>
                        <a:rPr lang="en-NZ" sz="1100" b="0" kern="1200" dirty="0">
                          <a:solidFill>
                            <a:schemeClr val="tx1"/>
                          </a:solidFill>
                          <a:effectLst/>
                          <a:latin typeface="Univers Condensed" panose="020B0506020202050204" pitchFamily="34" charset="0"/>
                          <a:ea typeface="+mn-ea"/>
                          <a:cs typeface="+mn-cs"/>
                        </a:rPr>
                        <a:t>Anyone who cannot be assisted downstairs should be accompanied to a landing in an emergency stairwell and the Chief Warden notified.</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Tree>
    <p:extLst>
      <p:ext uri="{BB962C8B-B14F-4D97-AF65-F5344CB8AC3E}">
        <p14:creationId xmlns:p14="http://schemas.microsoft.com/office/powerpoint/2010/main" val="3377212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1B0DC0A-3A98-107C-3B5B-8515F264AC44}"/>
              </a:ext>
            </a:extLst>
          </p:cNvPr>
          <p:cNvSpPr txBox="1"/>
          <p:nvPr/>
        </p:nvSpPr>
        <p:spPr>
          <a:xfrm>
            <a:off x="321818" y="218200"/>
            <a:ext cx="2167581" cy="400110"/>
          </a:xfrm>
          <a:prstGeom prst="rect">
            <a:avLst/>
          </a:prstGeom>
          <a:noFill/>
        </p:spPr>
        <p:txBody>
          <a:bodyPr wrap="none" rtlCol="0">
            <a:spAutoFit/>
          </a:bodyPr>
          <a:lstStyle/>
          <a:p>
            <a:r>
              <a:rPr lang="en-NZ" sz="2000" b="1" dirty="0">
                <a:latin typeface="Univers Condensed" panose="020B0506020202050204" pitchFamily="34" charset="0"/>
              </a:rPr>
              <a:t>ASSEMBLY AREAS</a:t>
            </a:r>
          </a:p>
        </p:txBody>
      </p:sp>
      <p:pic>
        <p:nvPicPr>
          <p:cNvPr id="3" name="Picture 2">
            <a:extLst>
              <a:ext uri="{FF2B5EF4-FFF2-40B4-BE49-F238E27FC236}">
                <a16:creationId xmlns:a16="http://schemas.microsoft.com/office/drawing/2014/main" id="{B9391CA5-ABC0-0BFB-7817-18A9FD0ED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93" y="1254956"/>
            <a:ext cx="3717458" cy="285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C90DE479-F60C-4340-D6D1-2BBC70EEF2B8}"/>
              </a:ext>
            </a:extLst>
          </p:cNvPr>
          <p:cNvSpPr/>
          <p:nvPr/>
        </p:nvSpPr>
        <p:spPr>
          <a:xfrm>
            <a:off x="926838" y="2597773"/>
            <a:ext cx="300132" cy="295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dirty="0"/>
          </a:p>
        </p:txBody>
      </p:sp>
      <p:pic>
        <p:nvPicPr>
          <p:cNvPr id="7" name="Picture 3">
            <a:extLst>
              <a:ext uri="{FF2B5EF4-FFF2-40B4-BE49-F238E27FC236}">
                <a16:creationId xmlns:a16="http://schemas.microsoft.com/office/drawing/2014/main" id="{B6C5B456-D820-FF10-C0D3-31E6DBAB7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494" y="3662809"/>
            <a:ext cx="336550" cy="32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3217B349-408E-C3E8-CA1D-C92D00E48FAE}"/>
              </a:ext>
            </a:extLst>
          </p:cNvPr>
          <p:cNvSpPr txBox="1"/>
          <p:nvPr/>
        </p:nvSpPr>
        <p:spPr>
          <a:xfrm>
            <a:off x="321818" y="4586526"/>
            <a:ext cx="5525872" cy="400110"/>
          </a:xfrm>
          <a:prstGeom prst="rect">
            <a:avLst/>
          </a:prstGeom>
          <a:noFill/>
        </p:spPr>
        <p:txBody>
          <a:bodyPr wrap="none" rtlCol="0">
            <a:spAutoFit/>
          </a:bodyPr>
          <a:lstStyle/>
          <a:p>
            <a:r>
              <a:rPr lang="en-NZ" sz="2000" b="1" dirty="0">
                <a:latin typeface="Univers Condensed" panose="020B0506020202050204" pitchFamily="34" charset="0"/>
              </a:rPr>
              <a:t>TORY STREET </a:t>
            </a:r>
            <a:r>
              <a:rPr lang="en-NZ" sz="2000" b="0" kern="1200" dirty="0">
                <a:solidFill>
                  <a:schemeClr val="tx1"/>
                </a:solidFill>
                <a:effectLst/>
                <a:latin typeface="Univers Condensed" panose="020B0506020202050204" pitchFamily="34" charset="0"/>
                <a:ea typeface="+mn-ea"/>
                <a:cs typeface="+mn-cs"/>
              </a:rPr>
              <a:t> </a:t>
            </a:r>
            <a:r>
              <a:rPr lang="en-NZ" sz="1400" b="0" kern="1200" dirty="0" err="1">
                <a:solidFill>
                  <a:schemeClr val="tx1"/>
                </a:solidFill>
                <a:effectLst/>
                <a:latin typeface="Univers Condensed" panose="020B0506020202050204" pitchFamily="34" charset="0"/>
                <a:ea typeface="+mn-ea"/>
                <a:cs typeface="+mn-cs"/>
              </a:rPr>
              <a:t>Pukeahu</a:t>
            </a:r>
            <a:r>
              <a:rPr lang="en-NZ" sz="1400" b="0" kern="1200" dirty="0">
                <a:solidFill>
                  <a:schemeClr val="tx1"/>
                </a:solidFill>
                <a:effectLst/>
                <a:latin typeface="Univers Condensed" panose="020B0506020202050204" pitchFamily="34" charset="0"/>
                <a:ea typeface="+mn-ea"/>
                <a:cs typeface="+mn-cs"/>
              </a:rPr>
              <a:t> Park War Memorial adjacent to Tory Street.</a:t>
            </a:r>
            <a:endParaRPr lang="en-NZ" sz="2000" b="1" dirty="0">
              <a:latin typeface="Univers Condensed" panose="020B0506020202050204" pitchFamily="34" charset="0"/>
            </a:endParaRPr>
          </a:p>
        </p:txBody>
      </p:sp>
      <p:pic>
        <p:nvPicPr>
          <p:cNvPr id="20" name="Picture 4">
            <a:extLst>
              <a:ext uri="{FF2B5EF4-FFF2-40B4-BE49-F238E27FC236}">
                <a16:creationId xmlns:a16="http://schemas.microsoft.com/office/drawing/2014/main" id="{DA5B29BF-B65F-C7E0-06D1-DA7644F08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03" y="4983907"/>
            <a:ext cx="3717458" cy="330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778B533F-F125-7EF4-723C-4FFEC833078E}"/>
              </a:ext>
            </a:extLst>
          </p:cNvPr>
          <p:cNvSpPr txBox="1"/>
          <p:nvPr/>
        </p:nvSpPr>
        <p:spPr>
          <a:xfrm>
            <a:off x="321818" y="854846"/>
            <a:ext cx="5541902" cy="400110"/>
          </a:xfrm>
          <a:prstGeom prst="rect">
            <a:avLst/>
          </a:prstGeom>
          <a:noFill/>
        </p:spPr>
        <p:txBody>
          <a:bodyPr wrap="none" rtlCol="0">
            <a:spAutoFit/>
          </a:bodyPr>
          <a:lstStyle/>
          <a:p>
            <a:r>
              <a:rPr lang="en-NZ" sz="2000" b="1" dirty="0">
                <a:latin typeface="Univers Condensed" panose="020B0506020202050204" pitchFamily="34" charset="0"/>
              </a:rPr>
              <a:t>CABLE STREET </a:t>
            </a:r>
            <a:r>
              <a:rPr lang="en-NZ" sz="2000" b="0" kern="1200" dirty="0">
                <a:solidFill>
                  <a:schemeClr val="tx1"/>
                </a:solidFill>
                <a:effectLst/>
                <a:latin typeface="Univers Condensed" panose="020B0506020202050204" pitchFamily="34" charset="0"/>
                <a:ea typeface="+mn-ea"/>
                <a:cs typeface="+mn-cs"/>
              </a:rPr>
              <a:t> </a:t>
            </a:r>
            <a:r>
              <a:rPr lang="en-NZ" sz="1400" b="0" kern="1200" dirty="0">
                <a:solidFill>
                  <a:schemeClr val="tx1"/>
                </a:solidFill>
                <a:effectLst/>
                <a:latin typeface="Univers Condensed" panose="020B0506020202050204" pitchFamily="34" charset="0"/>
                <a:ea typeface="+mn-ea"/>
                <a:cs typeface="+mn-cs"/>
              </a:rPr>
              <a:t>Car park on the corner of Barnett and Cable Streets</a:t>
            </a:r>
            <a:endParaRPr lang="en-NZ" sz="2000" b="1" dirty="0">
              <a:latin typeface="Univers Condensed" panose="020B0506020202050204" pitchFamily="34" charset="0"/>
            </a:endParaRPr>
          </a:p>
        </p:txBody>
      </p:sp>
      <p:pic>
        <p:nvPicPr>
          <p:cNvPr id="23" name="Picture 3">
            <a:extLst>
              <a:ext uri="{FF2B5EF4-FFF2-40B4-BE49-F238E27FC236}">
                <a16:creationId xmlns:a16="http://schemas.microsoft.com/office/drawing/2014/main" id="{D6CF617B-BB08-141C-FE8F-C3164002E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54" y="7436845"/>
            <a:ext cx="336550" cy="32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a:extLst>
              <a:ext uri="{FF2B5EF4-FFF2-40B4-BE49-F238E27FC236}">
                <a16:creationId xmlns:a16="http://schemas.microsoft.com/office/drawing/2014/main" id="{F75B56FA-9B6C-7124-D7E5-03F64F6CFDB6}"/>
              </a:ext>
            </a:extLst>
          </p:cNvPr>
          <p:cNvGrpSpPr/>
          <p:nvPr/>
        </p:nvGrpSpPr>
        <p:grpSpPr>
          <a:xfrm>
            <a:off x="4797180" y="3358912"/>
            <a:ext cx="1874897" cy="746363"/>
            <a:chOff x="449202" y="739538"/>
            <a:chExt cx="1874897" cy="746363"/>
          </a:xfrm>
        </p:grpSpPr>
        <p:pic>
          <p:nvPicPr>
            <p:cNvPr id="24" name="Picture 3">
              <a:extLst>
                <a:ext uri="{FF2B5EF4-FFF2-40B4-BE49-F238E27FC236}">
                  <a16:creationId xmlns:a16="http://schemas.microsoft.com/office/drawing/2014/main" id="{01FEF585-751A-18D5-86A3-9D2C240EE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74" y="1063991"/>
              <a:ext cx="336550" cy="32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a:extLst>
                <a:ext uri="{FF2B5EF4-FFF2-40B4-BE49-F238E27FC236}">
                  <a16:creationId xmlns:a16="http://schemas.microsoft.com/office/drawing/2014/main" id="{D1DFEF17-915D-C9A8-98C9-70DCF314DFD8}"/>
                </a:ext>
              </a:extLst>
            </p:cNvPr>
            <p:cNvSpPr txBox="1"/>
            <p:nvPr/>
          </p:nvSpPr>
          <p:spPr>
            <a:xfrm>
              <a:off x="861724" y="1096941"/>
              <a:ext cx="1367126" cy="261610"/>
            </a:xfrm>
            <a:prstGeom prst="rect">
              <a:avLst/>
            </a:prstGeom>
            <a:noFill/>
          </p:spPr>
          <p:txBody>
            <a:bodyPr wrap="square" rtlCol="0">
              <a:spAutoFit/>
            </a:bodyPr>
            <a:lstStyle/>
            <a:p>
              <a:r>
                <a:rPr lang="en-NZ" sz="1100" b="1" dirty="0">
                  <a:latin typeface="Univers Condensed" panose="020B0506020202050204" pitchFamily="34" charset="0"/>
                </a:rPr>
                <a:t>ASSEMBLY AREA</a:t>
              </a:r>
            </a:p>
          </p:txBody>
        </p:sp>
        <p:sp>
          <p:nvSpPr>
            <p:cNvPr id="31" name="TextBox 30">
              <a:extLst>
                <a:ext uri="{FF2B5EF4-FFF2-40B4-BE49-F238E27FC236}">
                  <a16:creationId xmlns:a16="http://schemas.microsoft.com/office/drawing/2014/main" id="{C3A3B0E2-543A-D8F5-8021-94C7B6488C5A}"/>
                </a:ext>
              </a:extLst>
            </p:cNvPr>
            <p:cNvSpPr txBox="1"/>
            <p:nvPr/>
          </p:nvSpPr>
          <p:spPr>
            <a:xfrm>
              <a:off x="487303" y="739538"/>
              <a:ext cx="412292" cy="261610"/>
            </a:xfrm>
            <a:prstGeom prst="rect">
              <a:avLst/>
            </a:prstGeom>
            <a:noFill/>
          </p:spPr>
          <p:txBody>
            <a:bodyPr wrap="none" rtlCol="0">
              <a:spAutoFit/>
            </a:bodyPr>
            <a:lstStyle/>
            <a:p>
              <a:r>
                <a:rPr lang="en-NZ" sz="1100" b="1" dirty="0">
                  <a:latin typeface="Univers Condensed" panose="020B0506020202050204" pitchFamily="34" charset="0"/>
                </a:rPr>
                <a:t>KEY</a:t>
              </a:r>
            </a:p>
          </p:txBody>
        </p:sp>
        <p:sp>
          <p:nvSpPr>
            <p:cNvPr id="32" name="Rectangle 31">
              <a:extLst>
                <a:ext uri="{FF2B5EF4-FFF2-40B4-BE49-F238E27FC236}">
                  <a16:creationId xmlns:a16="http://schemas.microsoft.com/office/drawing/2014/main" id="{C6B798D2-EF18-FBB7-02F0-3C2FCAA3706B}"/>
                </a:ext>
              </a:extLst>
            </p:cNvPr>
            <p:cNvSpPr/>
            <p:nvPr/>
          </p:nvSpPr>
          <p:spPr>
            <a:xfrm>
              <a:off x="449202" y="739539"/>
              <a:ext cx="1874897" cy="7463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6" name="Picture 5" descr="A fingerprint with green text&#10;&#10;Description automatically generated">
            <a:extLst>
              <a:ext uri="{FF2B5EF4-FFF2-40B4-BE49-F238E27FC236}">
                <a16:creationId xmlns:a16="http://schemas.microsoft.com/office/drawing/2014/main" id="{9C3CCCB6-0908-D7D0-D834-D95521F12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2791" y="-4407"/>
            <a:ext cx="769803" cy="1435226"/>
          </a:xfrm>
          <a:prstGeom prst="rect">
            <a:avLst/>
          </a:prstGeom>
        </p:spPr>
      </p:pic>
    </p:spTree>
    <p:extLst>
      <p:ext uri="{BB962C8B-B14F-4D97-AF65-F5344CB8AC3E}">
        <p14:creationId xmlns:p14="http://schemas.microsoft.com/office/powerpoint/2010/main" val="377397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4863832" cy="400110"/>
          </a:xfrm>
          <a:prstGeom prst="rect">
            <a:avLst/>
          </a:prstGeom>
          <a:noFill/>
        </p:spPr>
        <p:txBody>
          <a:bodyPr wrap="none" rtlCol="0">
            <a:spAutoFit/>
          </a:bodyPr>
          <a:lstStyle/>
          <a:p>
            <a:r>
              <a:rPr lang="en-NZ" sz="2000" b="1">
                <a:latin typeface="Univers Condensed" panose="020B0506020202050204" pitchFamily="34" charset="0"/>
              </a:rPr>
              <a:t>DAMAGED COLLECTION ITEMS ON DISPLAY </a:t>
            </a:r>
          </a:p>
        </p:txBody>
      </p:sp>
      <p:graphicFrame>
        <p:nvGraphicFramePr>
          <p:cNvPr id="2" name="Table 2">
            <a:extLst>
              <a:ext uri="{FF2B5EF4-FFF2-40B4-BE49-F238E27FC236}">
                <a16:creationId xmlns:a16="http://schemas.microsoft.com/office/drawing/2014/main" id="{426FBB9F-3FE5-3AEB-29A8-0F45EECD8E8C}"/>
              </a:ext>
            </a:extLst>
          </p:cNvPr>
          <p:cNvGraphicFramePr>
            <a:graphicFrameLocks noGrp="1"/>
          </p:cNvGraphicFramePr>
          <p:nvPr>
            <p:extLst>
              <p:ext uri="{D42A27DB-BD31-4B8C-83A1-F6EECF244321}">
                <p14:modId xmlns:p14="http://schemas.microsoft.com/office/powerpoint/2010/main" val="3144908137"/>
              </p:ext>
            </p:extLst>
          </p:nvPr>
        </p:nvGraphicFramePr>
        <p:xfrm>
          <a:off x="321818" y="992725"/>
          <a:ext cx="5713222" cy="1493520"/>
        </p:xfrm>
        <a:graphic>
          <a:graphicData uri="http://schemas.openxmlformats.org/drawingml/2006/table">
            <a:tbl>
              <a:tblPr firstRow="1" bandRow="1">
                <a:tableStyleId>{5C22544A-7EE6-4342-B048-85BDC9FD1C3A}</a:tableStyleId>
              </a:tblPr>
              <a:tblGrid>
                <a:gridCol w="1364369">
                  <a:extLst>
                    <a:ext uri="{9D8B030D-6E8A-4147-A177-3AD203B41FA5}">
                      <a16:colId xmlns:a16="http://schemas.microsoft.com/office/drawing/2014/main" val="2928228184"/>
                    </a:ext>
                  </a:extLst>
                </a:gridCol>
                <a:gridCol w="4348853">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Remain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Calm</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mi-NZ" sz="1200" b="0" kern="1200" dirty="0">
                          <a:solidFill>
                            <a:schemeClr val="tx1"/>
                          </a:solidFill>
                          <a:effectLst/>
                          <a:latin typeface="Univers Condensed" panose="020B0506020202050204" pitchFamily="34" charset="0"/>
                          <a:ea typeface="+mn-ea"/>
                          <a:cs typeface="+mn-cs"/>
                        </a:rPr>
                        <a:t>Do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move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the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object</a:t>
                      </a:r>
                      <a:r>
                        <a:rPr lang="mi-NZ" sz="1200" b="0" kern="1200" dirty="0">
                          <a:solidFill>
                            <a:schemeClr val="tx1"/>
                          </a:solidFill>
                          <a:effectLst/>
                          <a:latin typeface="Univers Condensed" panose="020B0506020202050204" pitchFamily="34" charset="0"/>
                          <a:ea typeface="+mn-ea"/>
                          <a:cs typeface="+mn-cs"/>
                        </a:rPr>
                        <a:t> or taonga.</a:t>
                      </a:r>
                      <a:endParaRPr lang="en-NZ" sz="1200" b="0" kern="1200" dirty="0">
                        <a:solidFill>
                          <a:schemeClr val="tx1"/>
                        </a:solidFill>
                        <a:effectLst/>
                        <a:latin typeface="Univers Condensed" panose="020B0506020202050204" pitchFamily="34" charset="0"/>
                        <a:ea typeface="+mn-ea"/>
                        <a:cs typeface="+mn-cs"/>
                      </a:endParaRP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Call</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the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Visitor</a:t>
                      </a:r>
                      <a:r>
                        <a:rPr lang="mi-NZ" sz="1200" b="0" kern="1200" dirty="0">
                          <a:solidFill>
                            <a:schemeClr val="tx1"/>
                          </a:solidFill>
                          <a:effectLst/>
                          <a:latin typeface="Univers Condensed" panose="020B0506020202050204" pitchFamily="34" charset="0"/>
                          <a:ea typeface="+mn-ea"/>
                          <a:cs typeface="+mn-cs"/>
                        </a:rPr>
                        <a:t> Services Manager 029 601 0340</a:t>
                      </a:r>
                      <a:endParaRPr lang="en-NZ" sz="1200" b="0" kern="1200" dirty="0">
                        <a:solidFill>
                          <a:schemeClr val="tx1"/>
                        </a:solidFill>
                        <a:effectLst/>
                        <a:latin typeface="Univers Condensed" panose="020B0506020202050204" pitchFamily="34" charset="0"/>
                        <a:ea typeface="+mn-ea"/>
                        <a:cs typeface="+mn-cs"/>
                      </a:endParaRP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Photograph</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the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damage</a:t>
                      </a:r>
                      <a:r>
                        <a:rPr lang="mi-NZ" sz="1200" b="0" kern="1200" dirty="0">
                          <a:solidFill>
                            <a:schemeClr val="tx1"/>
                          </a:solidFill>
                          <a:effectLst/>
                          <a:latin typeface="Univers Condensed" panose="020B0506020202050204" pitchFamily="34" charset="0"/>
                          <a:ea typeface="+mn-ea"/>
                          <a:cs typeface="+mn-cs"/>
                        </a:rPr>
                        <a:t>.</a:t>
                      </a:r>
                      <a:endParaRPr lang="en-NZ" sz="1200" b="0" dirty="0">
                        <a:solidFill>
                          <a:schemeClr val="tx1"/>
                        </a:solidFill>
                        <a:latin typeface="Univers Condensed" panose="020B0506020202050204" pitchFamily="34" charset="0"/>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3" name="Rectangle 2">
            <a:extLst>
              <a:ext uri="{FF2B5EF4-FFF2-40B4-BE49-F238E27FC236}">
                <a16:creationId xmlns:a16="http://schemas.microsoft.com/office/drawing/2014/main" id="{65991053-66EF-C235-5CE7-2FCC288C6A03}"/>
              </a:ext>
            </a:extLst>
          </p:cNvPr>
          <p:cNvSpPr/>
          <p:nvPr/>
        </p:nvSpPr>
        <p:spPr>
          <a:xfrm>
            <a:off x="0" y="4325624"/>
            <a:ext cx="6858000" cy="40011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extLst>
              <a:ext uri="{FF2B5EF4-FFF2-40B4-BE49-F238E27FC236}">
                <a16:creationId xmlns:a16="http://schemas.microsoft.com/office/drawing/2014/main" id="{0635E214-596A-6EEF-E981-43CFB1C3015C}"/>
              </a:ext>
            </a:extLst>
          </p:cNvPr>
          <p:cNvSpPr txBox="1"/>
          <p:nvPr/>
        </p:nvSpPr>
        <p:spPr>
          <a:xfrm>
            <a:off x="1861278" y="4325624"/>
            <a:ext cx="4863832" cy="400110"/>
          </a:xfrm>
          <a:prstGeom prst="rect">
            <a:avLst/>
          </a:prstGeom>
          <a:noFill/>
        </p:spPr>
        <p:txBody>
          <a:bodyPr wrap="none" rtlCol="0">
            <a:spAutoFit/>
          </a:bodyPr>
          <a:lstStyle/>
          <a:p>
            <a:pPr algn="r"/>
            <a:r>
              <a:rPr lang="en-NZ" sz="2000" b="1">
                <a:latin typeface="Univers Condensed" panose="020B0506020202050204" pitchFamily="34" charset="0"/>
              </a:rPr>
              <a:t>DAMAGED COLLECTION ITEMS ON DISPLAY </a:t>
            </a:r>
          </a:p>
        </p:txBody>
      </p:sp>
    </p:spTree>
    <p:extLst>
      <p:ext uri="{BB962C8B-B14F-4D97-AF65-F5344CB8AC3E}">
        <p14:creationId xmlns:p14="http://schemas.microsoft.com/office/powerpoint/2010/main" val="5500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8269FA-E4D8-A1E8-A42C-813BBCC8CA60}"/>
              </a:ext>
            </a:extLst>
          </p:cNvPr>
          <p:cNvSpPr/>
          <p:nvPr/>
        </p:nvSpPr>
        <p:spPr>
          <a:xfrm>
            <a:off x="0" y="4798064"/>
            <a:ext cx="6858000" cy="40011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6" name="Rectangle 2">
            <a:extLst>
              <a:ext uri="{FF2B5EF4-FFF2-40B4-BE49-F238E27FC236}">
                <a16:creationId xmlns:a16="http://schemas.microsoft.com/office/drawing/2014/main" id="{699279B9-D449-4B80-A2EB-E492F3BFD538}"/>
              </a:ext>
            </a:extLst>
          </p:cNvPr>
          <p:cNvSpPr>
            <a:spLocks noChangeArrowheads="1"/>
          </p:cNvSpPr>
          <p:nvPr/>
        </p:nvSpPr>
        <p:spPr bwMode="auto">
          <a:xfrm>
            <a:off x="-31750" y="18018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8" name="TextBox 7">
            <a:extLst>
              <a:ext uri="{FF2B5EF4-FFF2-40B4-BE49-F238E27FC236}">
                <a16:creationId xmlns:a16="http://schemas.microsoft.com/office/drawing/2014/main" id="{51B0DC0A-3A98-107C-3B5B-8515F264AC44}"/>
              </a:ext>
            </a:extLst>
          </p:cNvPr>
          <p:cNvSpPr txBox="1"/>
          <p:nvPr/>
        </p:nvSpPr>
        <p:spPr>
          <a:xfrm>
            <a:off x="321818" y="255401"/>
            <a:ext cx="1925527" cy="400110"/>
          </a:xfrm>
          <a:prstGeom prst="rect">
            <a:avLst/>
          </a:prstGeom>
          <a:noFill/>
        </p:spPr>
        <p:txBody>
          <a:bodyPr wrap="none" lIns="91440" tIns="45720" rIns="91440" bIns="45720" rtlCol="0" anchor="t">
            <a:spAutoFit/>
          </a:bodyPr>
          <a:lstStyle/>
          <a:p>
            <a:r>
              <a:rPr lang="en-NZ" sz="2000" b="1" dirty="0">
                <a:latin typeface="Univers Condensed"/>
              </a:rPr>
              <a:t>LOSS OF POWER</a:t>
            </a:r>
            <a:endParaRPr lang="en-NZ" sz="2000" b="1">
              <a:latin typeface="Univers Condensed" panose="020B0506020202050204" pitchFamily="34" charset="0"/>
            </a:endParaRPr>
          </a:p>
        </p:txBody>
      </p:sp>
      <p:graphicFrame>
        <p:nvGraphicFramePr>
          <p:cNvPr id="2" name="Table 2">
            <a:extLst>
              <a:ext uri="{FF2B5EF4-FFF2-40B4-BE49-F238E27FC236}">
                <a16:creationId xmlns:a16="http://schemas.microsoft.com/office/drawing/2014/main" id="{426FBB9F-3FE5-3AEB-29A8-0F45EECD8E8C}"/>
              </a:ext>
            </a:extLst>
          </p:cNvPr>
          <p:cNvGraphicFramePr>
            <a:graphicFrameLocks noGrp="1"/>
          </p:cNvGraphicFramePr>
          <p:nvPr>
            <p:extLst>
              <p:ext uri="{D42A27DB-BD31-4B8C-83A1-F6EECF244321}">
                <p14:modId xmlns:p14="http://schemas.microsoft.com/office/powerpoint/2010/main" val="914462998"/>
              </p:ext>
            </p:extLst>
          </p:nvPr>
        </p:nvGraphicFramePr>
        <p:xfrm>
          <a:off x="321818" y="956468"/>
          <a:ext cx="5827522" cy="1158240"/>
        </p:xfrm>
        <a:graphic>
          <a:graphicData uri="http://schemas.openxmlformats.org/drawingml/2006/table">
            <a:tbl>
              <a:tblPr firstRow="1" bandRow="1">
                <a:tableStyleId>{5C22544A-7EE6-4342-B048-85BDC9FD1C3A}</a:tableStyleId>
              </a:tblPr>
              <a:tblGrid>
                <a:gridCol w="1461262">
                  <a:extLst>
                    <a:ext uri="{9D8B030D-6E8A-4147-A177-3AD203B41FA5}">
                      <a16:colId xmlns:a16="http://schemas.microsoft.com/office/drawing/2014/main" val="2928228184"/>
                    </a:ext>
                  </a:extLst>
                </a:gridCol>
                <a:gridCol w="436626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Remain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Calm</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r>
                        <a:rPr lang="mi-NZ" sz="1200" b="0" kern="1200" dirty="0">
                          <a:solidFill>
                            <a:schemeClr val="tx1"/>
                          </a:solidFill>
                          <a:effectLst/>
                          <a:latin typeface="Univers Condensed" panose="020B0506020202050204" pitchFamily="34" charset="0"/>
                          <a:ea typeface="+mn-ea"/>
                          <a:cs typeface="+mn-cs"/>
                        </a:rPr>
                        <a:t>.</a:t>
                      </a:r>
                    </a:p>
                    <a:p>
                      <a:pPr marL="171450" marR="0" lvl="0" indent="-171450" algn="l" defTabSz="6858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NZ" sz="1200" b="0" kern="1200" dirty="0">
                          <a:solidFill>
                            <a:schemeClr val="tx1"/>
                          </a:solidFill>
                          <a:effectLst/>
                          <a:latin typeface="Univers Condensed" panose="020B0506020202050204" pitchFamily="34" charset="0"/>
                          <a:ea typeface="+mn-ea"/>
                          <a:cs typeface="+mn-cs"/>
                        </a:rPr>
                        <a:t>Assist visitors and staff in your area. Proceed cautiously to an area that has emergency lighting or the nearest exit.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7" name="Table 2">
            <a:extLst>
              <a:ext uri="{FF2B5EF4-FFF2-40B4-BE49-F238E27FC236}">
                <a16:creationId xmlns:a16="http://schemas.microsoft.com/office/drawing/2014/main" id="{8CD4E21D-E615-97C8-68AD-C0C96144AC81}"/>
              </a:ext>
            </a:extLst>
          </p:cNvPr>
          <p:cNvGraphicFramePr>
            <a:graphicFrameLocks noGrp="1"/>
          </p:cNvGraphicFramePr>
          <p:nvPr>
            <p:extLst>
              <p:ext uri="{D42A27DB-BD31-4B8C-83A1-F6EECF244321}">
                <p14:modId xmlns:p14="http://schemas.microsoft.com/office/powerpoint/2010/main" val="245264078"/>
              </p:ext>
            </p:extLst>
          </p:nvPr>
        </p:nvGraphicFramePr>
        <p:xfrm>
          <a:off x="314198" y="2135358"/>
          <a:ext cx="6364732" cy="141732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89585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Information</a:t>
                      </a:r>
                    </a:p>
                  </a:txBody>
                  <a:tcPr>
                    <a:lnR w="12700" cap="flat" cmpd="sng" algn="ctr">
                      <a:solidFill>
                        <a:schemeClr val="tx1"/>
                      </a:solidFill>
                      <a:prstDash val="solid"/>
                      <a:round/>
                      <a:headEnd type="none" w="med" len="med"/>
                      <a:tailEnd type="none" w="med" len="med"/>
                    </a:lnR>
                    <a:noFill/>
                  </a:tcPr>
                </a:tc>
                <a:tc>
                  <a:txBody>
                    <a:bodyPr/>
                    <a:lstStyle/>
                    <a:p>
                      <a:pPr marL="171450" marR="0" lvl="0" indent="-171450" algn="l" defTabSz="6858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NZ" sz="1200" b="0" kern="1200" dirty="0">
                          <a:solidFill>
                            <a:schemeClr val="tx1"/>
                          </a:solidFill>
                          <a:effectLst/>
                          <a:latin typeface="Univers Condensed" panose="020B0506020202050204" pitchFamily="34" charset="0"/>
                          <a:ea typeface="+mn-ea"/>
                          <a:cs typeface="+mn-cs"/>
                        </a:rPr>
                        <a:t>Exit areas are lit by emergency lighting units.</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Emergency Generators should provide power for 2-3 days. </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Emergency power is lost, Te Papa Hosts will move through all public spaces with flashlights, escorting visitors to safety.</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Te Papa Hosts and Security will secure galleries and storage areas from vandalism, intrusion and fire.</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0" name="Table 2">
            <a:extLst>
              <a:ext uri="{FF2B5EF4-FFF2-40B4-BE49-F238E27FC236}">
                <a16:creationId xmlns:a16="http://schemas.microsoft.com/office/drawing/2014/main" id="{7FD97F3E-2D87-31A5-0F41-AD64E5EC104B}"/>
              </a:ext>
            </a:extLst>
          </p:cNvPr>
          <p:cNvGraphicFramePr>
            <a:graphicFrameLocks noGrp="1"/>
          </p:cNvGraphicFramePr>
          <p:nvPr>
            <p:extLst>
              <p:ext uri="{D42A27DB-BD31-4B8C-83A1-F6EECF244321}">
                <p14:modId xmlns:p14="http://schemas.microsoft.com/office/powerpoint/2010/main" val="3001756151"/>
              </p:ext>
            </p:extLst>
          </p:nvPr>
        </p:nvGraphicFramePr>
        <p:xfrm>
          <a:off x="314198" y="3602468"/>
          <a:ext cx="6364732" cy="53340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89585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If you are stuck in a lift</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Remain calm. </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Use the emergency button to notify the operator.</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33" name="TextBox 32">
            <a:extLst>
              <a:ext uri="{FF2B5EF4-FFF2-40B4-BE49-F238E27FC236}">
                <a16:creationId xmlns:a16="http://schemas.microsoft.com/office/drawing/2014/main" id="{FB575C61-37C2-93D5-FF1C-F12037D7B705}"/>
              </a:ext>
            </a:extLst>
          </p:cNvPr>
          <p:cNvSpPr txBox="1"/>
          <p:nvPr/>
        </p:nvSpPr>
        <p:spPr>
          <a:xfrm>
            <a:off x="4799583" y="4792008"/>
            <a:ext cx="1925527" cy="400110"/>
          </a:xfrm>
          <a:prstGeom prst="rect">
            <a:avLst/>
          </a:prstGeom>
          <a:noFill/>
        </p:spPr>
        <p:txBody>
          <a:bodyPr wrap="none" lIns="91440" tIns="45720" rIns="91440" bIns="45720" rtlCol="0" anchor="t">
            <a:spAutoFit/>
          </a:bodyPr>
          <a:lstStyle/>
          <a:p>
            <a:pPr algn="r"/>
            <a:r>
              <a:rPr lang="en-NZ" sz="2000" b="1" dirty="0">
                <a:latin typeface="Univers Condensed"/>
              </a:rPr>
              <a:t>LOSS OF POWER</a:t>
            </a:r>
            <a:endParaRPr lang="en-US" dirty="0"/>
          </a:p>
        </p:txBody>
      </p:sp>
    </p:spTree>
    <p:extLst>
      <p:ext uri="{BB962C8B-B14F-4D97-AF65-F5344CB8AC3E}">
        <p14:creationId xmlns:p14="http://schemas.microsoft.com/office/powerpoint/2010/main" val="128371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FA89CF-10C7-7661-EE11-35E9F0038783}"/>
              </a:ext>
            </a:extLst>
          </p:cNvPr>
          <p:cNvSpPr/>
          <p:nvPr/>
        </p:nvSpPr>
        <p:spPr>
          <a:xfrm>
            <a:off x="0" y="5320579"/>
            <a:ext cx="6858000" cy="40011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2066591" cy="400110"/>
          </a:xfrm>
          <a:prstGeom prst="rect">
            <a:avLst/>
          </a:prstGeom>
          <a:noFill/>
        </p:spPr>
        <p:txBody>
          <a:bodyPr wrap="none" rtlCol="0">
            <a:spAutoFit/>
          </a:bodyPr>
          <a:lstStyle/>
          <a:p>
            <a:r>
              <a:rPr lang="en-NZ" sz="2000" b="1">
                <a:latin typeface="Univers Condensed" panose="020B0506020202050204" pitchFamily="34" charset="0"/>
              </a:rPr>
              <a:t>WATER INCIDENT</a:t>
            </a:r>
          </a:p>
        </p:txBody>
      </p:sp>
      <p:graphicFrame>
        <p:nvGraphicFramePr>
          <p:cNvPr id="2" name="Table 2">
            <a:extLst>
              <a:ext uri="{FF2B5EF4-FFF2-40B4-BE49-F238E27FC236}">
                <a16:creationId xmlns:a16="http://schemas.microsoft.com/office/drawing/2014/main" id="{426FBB9F-3FE5-3AEB-29A8-0F45EECD8E8C}"/>
              </a:ext>
            </a:extLst>
          </p:cNvPr>
          <p:cNvGraphicFramePr>
            <a:graphicFrameLocks noGrp="1"/>
          </p:cNvGraphicFramePr>
          <p:nvPr>
            <p:extLst>
              <p:ext uri="{D42A27DB-BD31-4B8C-83A1-F6EECF244321}">
                <p14:modId xmlns:p14="http://schemas.microsoft.com/office/powerpoint/2010/main" val="2340418102"/>
              </p:ext>
            </p:extLst>
          </p:nvPr>
        </p:nvGraphicFramePr>
        <p:xfrm>
          <a:off x="314198" y="976092"/>
          <a:ext cx="5412811" cy="2042160"/>
        </p:xfrm>
        <a:graphic>
          <a:graphicData uri="http://schemas.openxmlformats.org/drawingml/2006/table">
            <a:tbl>
              <a:tblPr firstRow="1" bandRow="1">
                <a:tableStyleId>{5C22544A-7EE6-4342-B048-85BDC9FD1C3A}</a:tableStyleId>
              </a:tblPr>
              <a:tblGrid>
                <a:gridCol w="1456878">
                  <a:extLst>
                    <a:ext uri="{9D8B030D-6E8A-4147-A177-3AD203B41FA5}">
                      <a16:colId xmlns:a16="http://schemas.microsoft.com/office/drawing/2014/main" val="2928228184"/>
                    </a:ext>
                  </a:extLst>
                </a:gridCol>
                <a:gridCol w="3955933">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Remain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Calm</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Call security on (04) 381 7747 if an emergency or </a:t>
                      </a:r>
                      <a:br>
                        <a:rPr lang="en-NZ" sz="1200" b="0" kern="1200" dirty="0">
                          <a:solidFill>
                            <a:schemeClr val="tx1"/>
                          </a:solidFill>
                          <a:effectLst/>
                          <a:latin typeface="Univers Condensed" panose="020B0506020202050204" pitchFamily="34" charset="0"/>
                          <a:ea typeface="+mn-ea"/>
                          <a:cs typeface="+mn-cs"/>
                        </a:rPr>
                      </a:br>
                      <a:r>
                        <a:rPr lang="en-NZ" sz="1200" b="0" kern="1200" dirty="0">
                          <a:solidFill>
                            <a:schemeClr val="tx1"/>
                          </a:solidFill>
                          <a:effectLst/>
                          <a:latin typeface="Univers Condensed" panose="020B0506020202050204" pitchFamily="34" charset="0"/>
                          <a:ea typeface="+mn-ea"/>
                          <a:cs typeface="+mn-cs"/>
                        </a:rPr>
                        <a:t>(04) 381 7101 if not life threatening.</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Advise them of the exact location and severity of water incident.</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Indicate whether a collection item has been damaged, or is in imminent danger.</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9" name="Table 2">
            <a:extLst>
              <a:ext uri="{FF2B5EF4-FFF2-40B4-BE49-F238E27FC236}">
                <a16:creationId xmlns:a16="http://schemas.microsoft.com/office/drawing/2014/main" id="{3D638914-323D-C30E-4072-3BB54EA11795}"/>
              </a:ext>
            </a:extLst>
          </p:cNvPr>
          <p:cNvGraphicFramePr>
            <a:graphicFrameLocks noGrp="1"/>
          </p:cNvGraphicFramePr>
          <p:nvPr>
            <p:extLst>
              <p:ext uri="{D42A27DB-BD31-4B8C-83A1-F6EECF244321}">
                <p14:modId xmlns:p14="http://schemas.microsoft.com/office/powerpoint/2010/main" val="3782661748"/>
              </p:ext>
            </p:extLst>
          </p:nvPr>
        </p:nvGraphicFramePr>
        <p:xfrm>
          <a:off x="314198" y="3050353"/>
          <a:ext cx="6364732" cy="975360"/>
        </p:xfrm>
        <a:graphic>
          <a:graphicData uri="http://schemas.openxmlformats.org/drawingml/2006/table">
            <a:tbl>
              <a:tblPr firstRow="1" bandRow="1">
                <a:tableStyleId>{5C22544A-7EE6-4342-B048-85BDC9FD1C3A}</a:tableStyleId>
              </a:tblPr>
              <a:tblGrid>
                <a:gridCol w="1461262">
                  <a:extLst>
                    <a:ext uri="{9D8B030D-6E8A-4147-A177-3AD203B41FA5}">
                      <a16:colId xmlns:a16="http://schemas.microsoft.com/office/drawing/2014/main" val="2928228184"/>
                    </a:ext>
                  </a:extLst>
                </a:gridCol>
                <a:gridCol w="490347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Risk of Electrocution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Use extreme caution around electric appliances and electric outlets near the water.</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Do NOT stand in water.</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there is any danger of electrocution – evacuate.</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22" name="TextBox 21">
            <a:extLst>
              <a:ext uri="{FF2B5EF4-FFF2-40B4-BE49-F238E27FC236}">
                <a16:creationId xmlns:a16="http://schemas.microsoft.com/office/drawing/2014/main" id="{9A520E84-4778-3FF1-4D05-9B896BF515DB}"/>
              </a:ext>
            </a:extLst>
          </p:cNvPr>
          <p:cNvSpPr txBox="1"/>
          <p:nvPr/>
        </p:nvSpPr>
        <p:spPr>
          <a:xfrm>
            <a:off x="4658518" y="5323707"/>
            <a:ext cx="2066592" cy="400110"/>
          </a:xfrm>
          <a:prstGeom prst="rect">
            <a:avLst/>
          </a:prstGeom>
          <a:noFill/>
        </p:spPr>
        <p:txBody>
          <a:bodyPr wrap="none" rtlCol="0">
            <a:spAutoFit/>
          </a:bodyPr>
          <a:lstStyle/>
          <a:p>
            <a:pPr algn="r"/>
            <a:r>
              <a:rPr lang="en-NZ" sz="2000" b="1">
                <a:latin typeface="Univers Condensed" panose="020B0506020202050204" pitchFamily="34" charset="0"/>
              </a:rPr>
              <a:t>WATER INCIDENT</a:t>
            </a:r>
          </a:p>
        </p:txBody>
      </p:sp>
      <p:graphicFrame>
        <p:nvGraphicFramePr>
          <p:cNvPr id="4" name="Table 2">
            <a:extLst>
              <a:ext uri="{FF2B5EF4-FFF2-40B4-BE49-F238E27FC236}">
                <a16:creationId xmlns:a16="http://schemas.microsoft.com/office/drawing/2014/main" id="{C9EE72AD-5684-4E08-EBDD-67757E1DC065}"/>
              </a:ext>
            </a:extLst>
          </p:cNvPr>
          <p:cNvGraphicFramePr>
            <a:graphicFrameLocks noGrp="1"/>
          </p:cNvGraphicFramePr>
          <p:nvPr>
            <p:extLst>
              <p:ext uri="{D42A27DB-BD31-4B8C-83A1-F6EECF244321}">
                <p14:modId xmlns:p14="http://schemas.microsoft.com/office/powerpoint/2010/main" val="4061606105"/>
              </p:ext>
            </p:extLst>
          </p:nvPr>
        </p:nvGraphicFramePr>
        <p:xfrm>
          <a:off x="306578" y="4040178"/>
          <a:ext cx="6307582" cy="45720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838700">
                  <a:extLst>
                    <a:ext uri="{9D8B030D-6E8A-4147-A177-3AD203B41FA5}">
                      <a16:colId xmlns:a16="http://schemas.microsoft.com/office/drawing/2014/main" val="2083215847"/>
                    </a:ext>
                  </a:extLst>
                </a:gridCol>
              </a:tblGrid>
              <a:tr h="370840">
                <a:tc>
                  <a:txBody>
                    <a:bodyPr/>
                    <a:lstStyle/>
                    <a:p>
                      <a:pPr>
                        <a:lnSpc>
                          <a:spcPct val="100000"/>
                        </a:lnSpc>
                        <a:spcBef>
                          <a:spcPts val="600"/>
                        </a:spcBef>
                        <a:spcAft>
                          <a:spcPts val="0"/>
                        </a:spcAft>
                      </a:pPr>
                      <a:r>
                        <a:rPr lang="en-NZ" sz="1200" b="0" dirty="0">
                          <a:solidFill>
                            <a:schemeClr val="tx1"/>
                          </a:solidFill>
                          <a:latin typeface="Univers Condensed" panose="020B0506020202050204" pitchFamily="34" charset="0"/>
                        </a:rPr>
                        <a:t>Water source</a:t>
                      </a:r>
                    </a:p>
                  </a:txBody>
                  <a:tcPr>
                    <a:lnR w="12700" cap="flat" cmpd="sng" algn="ctr">
                      <a:solidFill>
                        <a:schemeClr val="tx1"/>
                      </a:solidFill>
                      <a:prstDash val="solid"/>
                      <a:round/>
                      <a:headEnd type="none" w="med" len="med"/>
                      <a:tailEnd type="none" w="med" len="med"/>
                    </a:lnR>
                    <a:noFill/>
                  </a:tcPr>
                </a:tc>
                <a:tc>
                  <a:txBody>
                    <a:bodyPr/>
                    <a:lstStyle/>
                    <a:p>
                      <a:pPr marL="171450" lvl="0" indent="-171450" algn="l" defTabSz="685800" rtl="0" eaLnBrk="1" latinLnBrk="0" hangingPunct="1">
                        <a:lnSpc>
                          <a:spcPct val="100000"/>
                        </a:lnSpc>
                        <a:spcBef>
                          <a:spcPts val="6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the source of the water is known, and it is safe for you to stop it, then do so.</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Tree>
    <p:extLst>
      <p:ext uri="{BB962C8B-B14F-4D97-AF65-F5344CB8AC3E}">
        <p14:creationId xmlns:p14="http://schemas.microsoft.com/office/powerpoint/2010/main" val="119480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5533887" cy="400110"/>
          </a:xfrm>
          <a:prstGeom prst="rect">
            <a:avLst/>
          </a:prstGeom>
          <a:noFill/>
        </p:spPr>
        <p:txBody>
          <a:bodyPr wrap="none" rtlCol="0">
            <a:spAutoFit/>
          </a:bodyPr>
          <a:lstStyle/>
          <a:p>
            <a:r>
              <a:rPr lang="en-NZ" sz="2000" b="1">
                <a:latin typeface="Univers Condensed" panose="020B0506020202050204" pitchFamily="34" charset="0"/>
              </a:rPr>
              <a:t>AGGRESSIVE PERSON / PSYCHIATRIC EMERGENCY</a:t>
            </a:r>
          </a:p>
        </p:txBody>
      </p:sp>
      <p:graphicFrame>
        <p:nvGraphicFramePr>
          <p:cNvPr id="2" name="Table 2">
            <a:extLst>
              <a:ext uri="{FF2B5EF4-FFF2-40B4-BE49-F238E27FC236}">
                <a16:creationId xmlns:a16="http://schemas.microsoft.com/office/drawing/2014/main" id="{426FBB9F-3FE5-3AEB-29A8-0F45EECD8E8C}"/>
              </a:ext>
            </a:extLst>
          </p:cNvPr>
          <p:cNvGraphicFramePr>
            <a:graphicFrameLocks noGrp="1"/>
          </p:cNvGraphicFramePr>
          <p:nvPr>
            <p:extLst>
              <p:ext uri="{D42A27DB-BD31-4B8C-83A1-F6EECF244321}">
                <p14:modId xmlns:p14="http://schemas.microsoft.com/office/powerpoint/2010/main" val="2361084984"/>
              </p:ext>
            </p:extLst>
          </p:nvPr>
        </p:nvGraphicFramePr>
        <p:xfrm>
          <a:off x="321818" y="1111894"/>
          <a:ext cx="6150864" cy="97536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681982">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Remain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Calm</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br>
                        <a:rPr lang="mi-NZ" sz="1200" b="0" kern="1200" dirty="0">
                          <a:solidFill>
                            <a:schemeClr val="tx1"/>
                          </a:solidFill>
                          <a:effectLst/>
                          <a:latin typeface="Univers Condensed" panose="020B0506020202050204" pitchFamily="34" charset="0"/>
                          <a:ea typeface="+mn-ea"/>
                          <a:cs typeface="+mn-cs"/>
                        </a:rPr>
                      </a:b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Alert staff in the immediate vicinity, ask them to call for assistance.</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3" name="Table 2">
            <a:extLst>
              <a:ext uri="{FF2B5EF4-FFF2-40B4-BE49-F238E27FC236}">
                <a16:creationId xmlns:a16="http://schemas.microsoft.com/office/drawing/2014/main" id="{AC83A8FC-FDC0-46C6-0D41-FB238427B524}"/>
              </a:ext>
            </a:extLst>
          </p:cNvPr>
          <p:cNvGraphicFramePr>
            <a:graphicFrameLocks noGrp="1"/>
          </p:cNvGraphicFramePr>
          <p:nvPr>
            <p:extLst>
              <p:ext uri="{D42A27DB-BD31-4B8C-83A1-F6EECF244321}">
                <p14:modId xmlns:p14="http://schemas.microsoft.com/office/powerpoint/2010/main" val="4216668713"/>
              </p:ext>
            </p:extLst>
          </p:nvPr>
        </p:nvGraphicFramePr>
        <p:xfrm>
          <a:off x="321818" y="2653926"/>
          <a:ext cx="6459982" cy="62484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a:rPr>
                        <a:t>Inform</a:t>
                      </a:r>
                    </a:p>
                  </a:txBody>
                  <a:tcPr>
                    <a:lnR w="12700" cap="flat" cmpd="sng" algn="ctr">
                      <a:solidFill>
                        <a:schemeClr val="tx1"/>
                      </a:solidFill>
                      <a:prstDash val="solid"/>
                      <a:round/>
                      <a:headEnd type="none" w="med" len="med"/>
                      <a:tailEnd type="none" w="med" len="med"/>
                    </a:lnR>
                    <a:noFill/>
                  </a:tcPr>
                </a:tc>
                <a:tc>
                  <a:txBody>
                    <a:bodyPr/>
                    <a:lstStyle/>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Call Security (04) 381 7747 they will attend and coordinate the appropriate actions to be taken.</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Aggressive behaviour may require Police intervention.</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7" name="TextBox 6">
            <a:extLst>
              <a:ext uri="{FF2B5EF4-FFF2-40B4-BE49-F238E27FC236}">
                <a16:creationId xmlns:a16="http://schemas.microsoft.com/office/drawing/2014/main" id="{AEB66849-425F-5E64-1E67-C61BEA8BA1C2}"/>
              </a:ext>
            </a:extLst>
          </p:cNvPr>
          <p:cNvSpPr txBox="1"/>
          <p:nvPr/>
        </p:nvSpPr>
        <p:spPr>
          <a:xfrm>
            <a:off x="321818" y="2253816"/>
            <a:ext cx="2496196" cy="400110"/>
          </a:xfrm>
          <a:prstGeom prst="rect">
            <a:avLst/>
          </a:prstGeom>
          <a:noFill/>
        </p:spPr>
        <p:txBody>
          <a:bodyPr wrap="none" rtlCol="0">
            <a:spAutoFit/>
          </a:bodyPr>
          <a:lstStyle/>
          <a:p>
            <a:r>
              <a:rPr lang="en-NZ" sz="2000" b="1">
                <a:latin typeface="Univers Condensed" panose="020B0506020202050204" pitchFamily="34" charset="0"/>
              </a:rPr>
              <a:t>AGGRESSIVE PERSON</a:t>
            </a:r>
          </a:p>
        </p:txBody>
      </p:sp>
      <p:sp>
        <p:nvSpPr>
          <p:cNvPr id="9" name="TextBox 8">
            <a:extLst>
              <a:ext uri="{FF2B5EF4-FFF2-40B4-BE49-F238E27FC236}">
                <a16:creationId xmlns:a16="http://schemas.microsoft.com/office/drawing/2014/main" id="{83981D43-4C19-EF18-C876-65B3FF6A51ED}"/>
              </a:ext>
            </a:extLst>
          </p:cNvPr>
          <p:cNvSpPr txBox="1"/>
          <p:nvPr/>
        </p:nvSpPr>
        <p:spPr>
          <a:xfrm>
            <a:off x="321818" y="3554938"/>
            <a:ext cx="3036409" cy="400110"/>
          </a:xfrm>
          <a:prstGeom prst="rect">
            <a:avLst/>
          </a:prstGeom>
          <a:noFill/>
        </p:spPr>
        <p:txBody>
          <a:bodyPr wrap="none" rtlCol="0">
            <a:spAutoFit/>
          </a:bodyPr>
          <a:lstStyle/>
          <a:p>
            <a:r>
              <a:rPr lang="en-NZ" sz="2000" b="1">
                <a:latin typeface="Univers Condensed" panose="020B0506020202050204" pitchFamily="34" charset="0"/>
              </a:rPr>
              <a:t>PSYCHIATRIC EMERGENCY</a:t>
            </a:r>
          </a:p>
        </p:txBody>
      </p:sp>
      <p:graphicFrame>
        <p:nvGraphicFramePr>
          <p:cNvPr id="10" name="Table 9">
            <a:extLst>
              <a:ext uri="{FF2B5EF4-FFF2-40B4-BE49-F238E27FC236}">
                <a16:creationId xmlns:a16="http://schemas.microsoft.com/office/drawing/2014/main" id="{248CCC2D-4853-8899-36F0-D2637B152FEE}"/>
              </a:ext>
            </a:extLst>
          </p:cNvPr>
          <p:cNvGraphicFramePr>
            <a:graphicFrameLocks noGrp="1"/>
          </p:cNvGraphicFramePr>
          <p:nvPr>
            <p:extLst>
              <p:ext uri="{D42A27DB-BD31-4B8C-83A1-F6EECF244321}">
                <p14:modId xmlns:p14="http://schemas.microsoft.com/office/powerpoint/2010/main" val="53415381"/>
              </p:ext>
            </p:extLst>
          </p:nvPr>
        </p:nvGraphicFramePr>
        <p:xfrm>
          <a:off x="321818" y="3953658"/>
          <a:ext cx="6459982" cy="106680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Inform</a:t>
                      </a:r>
                    </a:p>
                  </a:txBody>
                  <a:tcPr>
                    <a:lnR w="12700" cap="flat" cmpd="sng" algn="ctr">
                      <a:solidFill>
                        <a:schemeClr val="tx1"/>
                      </a:solidFill>
                      <a:prstDash val="solid"/>
                      <a:round/>
                      <a:headEnd type="none" w="med" len="med"/>
                      <a:tailEnd type="none" w="med" len="med"/>
                    </a:lnR>
                    <a:noFill/>
                  </a:tcPr>
                </a:tc>
                <a:tc>
                  <a:txBody>
                    <a:bodyPr/>
                    <a:lstStyle/>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Dial 111 and state ‘Psychiatric Emergency”, give exact location.</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Call Security (04) 381 7747 They will be able to help direct ambulance services.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Contact a Mental Health First Responder and ask them to assist until the ambulance arrives.</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11" name="Rectangle 10">
            <a:extLst>
              <a:ext uri="{FF2B5EF4-FFF2-40B4-BE49-F238E27FC236}">
                <a16:creationId xmlns:a16="http://schemas.microsoft.com/office/drawing/2014/main" id="{AE4B2424-A0FE-C64D-CEB8-4922E9E27109}"/>
              </a:ext>
            </a:extLst>
          </p:cNvPr>
          <p:cNvSpPr/>
          <p:nvPr/>
        </p:nvSpPr>
        <p:spPr>
          <a:xfrm>
            <a:off x="0" y="5803904"/>
            <a:ext cx="6858000" cy="400110"/>
          </a:xfrm>
          <a:prstGeom prst="rect">
            <a:avLst/>
          </a:prstGeom>
          <a:solidFill>
            <a:srgbClr val="EF9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FA7BA69C-5CEE-193F-9741-328081B496B8}"/>
              </a:ext>
            </a:extLst>
          </p:cNvPr>
          <p:cNvSpPr txBox="1"/>
          <p:nvPr/>
        </p:nvSpPr>
        <p:spPr>
          <a:xfrm>
            <a:off x="2602450" y="5832332"/>
            <a:ext cx="4179350" cy="400110"/>
          </a:xfrm>
          <a:prstGeom prst="rect">
            <a:avLst/>
          </a:prstGeom>
          <a:noFill/>
        </p:spPr>
        <p:txBody>
          <a:bodyPr wrap="none" rtlCol="0">
            <a:spAutoFit/>
          </a:bodyPr>
          <a:lstStyle/>
          <a:p>
            <a:pPr algn="r"/>
            <a:r>
              <a:rPr lang="en-NZ" sz="2000" b="1" dirty="0">
                <a:latin typeface="Univers Condensed" panose="020B0506020202050204" pitchFamily="34" charset="0"/>
              </a:rPr>
              <a:t>AGGRESSIVE / PSYCHIATRIC PERSON</a:t>
            </a:r>
          </a:p>
        </p:txBody>
      </p:sp>
    </p:spTree>
    <p:extLst>
      <p:ext uri="{BB962C8B-B14F-4D97-AF65-F5344CB8AC3E}">
        <p14:creationId xmlns:p14="http://schemas.microsoft.com/office/powerpoint/2010/main" val="333616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3110147" cy="400110"/>
          </a:xfrm>
          <a:prstGeom prst="rect">
            <a:avLst/>
          </a:prstGeom>
          <a:noFill/>
        </p:spPr>
        <p:txBody>
          <a:bodyPr wrap="none" lIns="91440" tIns="45720" rIns="91440" bIns="45720" rtlCol="0" anchor="t">
            <a:spAutoFit/>
          </a:bodyPr>
          <a:lstStyle/>
          <a:p>
            <a:r>
              <a:rPr lang="en-NZ" sz="2000" b="1">
                <a:latin typeface="Univers Condensed"/>
              </a:rPr>
              <a:t>IF  THERE IS AN EXPLOSION</a:t>
            </a:r>
          </a:p>
        </p:txBody>
      </p:sp>
      <p:graphicFrame>
        <p:nvGraphicFramePr>
          <p:cNvPr id="2" name="Table 2">
            <a:extLst>
              <a:ext uri="{FF2B5EF4-FFF2-40B4-BE49-F238E27FC236}">
                <a16:creationId xmlns:a16="http://schemas.microsoft.com/office/drawing/2014/main" id="{426FBB9F-3FE5-3AEB-29A8-0F45EECD8E8C}"/>
              </a:ext>
            </a:extLst>
          </p:cNvPr>
          <p:cNvGraphicFramePr>
            <a:graphicFrameLocks noGrp="1"/>
          </p:cNvGraphicFramePr>
          <p:nvPr>
            <p:extLst>
              <p:ext uri="{D42A27DB-BD31-4B8C-83A1-F6EECF244321}">
                <p14:modId xmlns:p14="http://schemas.microsoft.com/office/powerpoint/2010/main" val="2096007850"/>
              </p:ext>
            </p:extLst>
          </p:nvPr>
        </p:nvGraphicFramePr>
        <p:xfrm>
          <a:off x="321818" y="918026"/>
          <a:ext cx="6150864" cy="237744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681982">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Remain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Calm</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br>
                        <a:rPr lang="mi-NZ" sz="1200" b="0" kern="1200" dirty="0">
                          <a:solidFill>
                            <a:schemeClr val="tx1"/>
                          </a:solidFill>
                          <a:effectLst/>
                          <a:latin typeface="Univers Condensed" panose="020B0506020202050204" pitchFamily="34" charset="0"/>
                          <a:ea typeface="+mn-ea"/>
                          <a:cs typeface="+mn-cs"/>
                        </a:rPr>
                      </a:b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Be prepared for more explosions.</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Be prepared to evacuate, leaving doors closed behind you.</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Avoid objects that may fall on you such as windows, mirrors, overhead fixtures, filing cabinets, bookcases and electrical equipment.</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Be prepared for fire or power failure that can sometimes follow explosions.</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Be guided by the Floor Wardens or </a:t>
                      </a:r>
                      <a:r>
                        <a:rPr lang="en-NZ" sz="1200" b="0" kern="1200" dirty="0" err="1">
                          <a:solidFill>
                            <a:schemeClr val="tx1"/>
                          </a:solidFill>
                          <a:effectLst/>
                          <a:latin typeface="Univers Condensed"/>
                          <a:ea typeface="+mn-ea"/>
                          <a:cs typeface="+mn-cs"/>
                        </a:rPr>
                        <a:t>Te</a:t>
                      </a:r>
                      <a:r>
                        <a:rPr lang="en-NZ" sz="1200" b="0" kern="1200" dirty="0">
                          <a:solidFill>
                            <a:schemeClr val="tx1"/>
                          </a:solidFill>
                          <a:effectLst/>
                          <a:latin typeface="Univers Condensed"/>
                          <a:ea typeface="+mn-ea"/>
                          <a:cs typeface="+mn-cs"/>
                        </a:rPr>
                        <a:t> Papa Hosts.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3" name="Table 2">
            <a:extLst>
              <a:ext uri="{FF2B5EF4-FFF2-40B4-BE49-F238E27FC236}">
                <a16:creationId xmlns:a16="http://schemas.microsoft.com/office/drawing/2014/main" id="{AC83A8FC-FDC0-46C6-0D41-FB238427B524}"/>
              </a:ext>
            </a:extLst>
          </p:cNvPr>
          <p:cNvGraphicFramePr>
            <a:graphicFrameLocks noGrp="1"/>
          </p:cNvGraphicFramePr>
          <p:nvPr>
            <p:extLst>
              <p:ext uri="{D42A27DB-BD31-4B8C-83A1-F6EECF244321}">
                <p14:modId xmlns:p14="http://schemas.microsoft.com/office/powerpoint/2010/main" val="508918424"/>
              </p:ext>
            </p:extLst>
          </p:nvPr>
        </p:nvGraphicFramePr>
        <p:xfrm>
          <a:off x="321818" y="3333922"/>
          <a:ext cx="6100064" cy="701040"/>
        </p:xfrm>
        <a:graphic>
          <a:graphicData uri="http://schemas.openxmlformats.org/drawingml/2006/table">
            <a:tbl>
              <a:tblPr firstRow="1" bandRow="1">
                <a:tableStyleId>{5C22544A-7EE6-4342-B048-85BDC9FD1C3A}</a:tableStyleId>
              </a:tblPr>
              <a:tblGrid>
                <a:gridCol w="1467793">
                  <a:extLst>
                    <a:ext uri="{9D8B030D-6E8A-4147-A177-3AD203B41FA5}">
                      <a16:colId xmlns:a16="http://schemas.microsoft.com/office/drawing/2014/main" val="2928228184"/>
                    </a:ext>
                  </a:extLst>
                </a:gridCol>
                <a:gridCol w="4632271">
                  <a:extLst>
                    <a:ext uri="{9D8B030D-6E8A-4147-A177-3AD203B41FA5}">
                      <a16:colId xmlns:a16="http://schemas.microsoft.com/office/drawing/2014/main" val="2083215847"/>
                    </a:ext>
                  </a:extLst>
                </a:gridCol>
              </a:tblGrid>
              <a:tr h="296892">
                <a:tc>
                  <a:txBody>
                    <a:bodyPr/>
                    <a:lstStyle/>
                    <a:p>
                      <a:pPr>
                        <a:lnSpc>
                          <a:spcPct val="100000"/>
                        </a:lnSpc>
                        <a:spcBef>
                          <a:spcPts val="600"/>
                        </a:spcBef>
                        <a:spcAft>
                          <a:spcPts val="300"/>
                        </a:spcAft>
                      </a:pPr>
                      <a:r>
                        <a:rPr lang="en-NZ" sz="1200" b="0" dirty="0">
                          <a:solidFill>
                            <a:schemeClr val="tx1"/>
                          </a:solidFill>
                          <a:latin typeface="Univers Condensed"/>
                        </a:rPr>
                        <a:t>Things to remember</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Open doors carefully.</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Watch for falling objects.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Do not use lifts.</a:t>
                      </a:r>
                    </a:p>
                  </a:txBody>
                  <a:tcPr marL="68580" marR="68580" marT="0" marB="0">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3104903752"/>
                  </a:ext>
                </a:extLst>
              </a:tr>
            </a:tbl>
          </a:graphicData>
        </a:graphic>
      </p:graphicFrame>
      <p:sp>
        <p:nvSpPr>
          <p:cNvPr id="4" name="Rectangle 3">
            <a:extLst>
              <a:ext uri="{FF2B5EF4-FFF2-40B4-BE49-F238E27FC236}">
                <a16:creationId xmlns:a16="http://schemas.microsoft.com/office/drawing/2014/main" id="{468BB66D-42CC-23ED-469C-177D9E4E6647}"/>
              </a:ext>
            </a:extLst>
          </p:cNvPr>
          <p:cNvSpPr/>
          <p:nvPr/>
        </p:nvSpPr>
        <p:spPr>
          <a:xfrm>
            <a:off x="0" y="6250219"/>
            <a:ext cx="6858000" cy="40011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B4F12F41-5CA4-41B2-FD79-F545A10C5788}"/>
              </a:ext>
            </a:extLst>
          </p:cNvPr>
          <p:cNvSpPr txBox="1"/>
          <p:nvPr/>
        </p:nvSpPr>
        <p:spPr>
          <a:xfrm>
            <a:off x="5171479" y="6256475"/>
            <a:ext cx="1553631" cy="400110"/>
          </a:xfrm>
          <a:prstGeom prst="rect">
            <a:avLst/>
          </a:prstGeom>
          <a:noFill/>
        </p:spPr>
        <p:txBody>
          <a:bodyPr wrap="none" rtlCol="0">
            <a:spAutoFit/>
          </a:bodyPr>
          <a:lstStyle/>
          <a:p>
            <a:pPr algn="r"/>
            <a:r>
              <a:rPr lang="en-NZ" sz="2000" b="1">
                <a:latin typeface="Univers Condensed" panose="020B0506020202050204" pitchFamily="34" charset="0"/>
              </a:rPr>
              <a:t>EXPLOSIONS</a:t>
            </a:r>
          </a:p>
        </p:txBody>
      </p:sp>
      <p:graphicFrame>
        <p:nvGraphicFramePr>
          <p:cNvPr id="10" name="Table 9">
            <a:extLst>
              <a:ext uri="{FF2B5EF4-FFF2-40B4-BE49-F238E27FC236}">
                <a16:creationId xmlns:a16="http://schemas.microsoft.com/office/drawing/2014/main" id="{915107D4-9438-CEA4-F765-85CA9B9388D3}"/>
              </a:ext>
            </a:extLst>
          </p:cNvPr>
          <p:cNvGraphicFramePr>
            <a:graphicFrameLocks noGrp="1"/>
          </p:cNvGraphicFramePr>
          <p:nvPr>
            <p:extLst>
              <p:ext uri="{D42A27DB-BD31-4B8C-83A1-F6EECF244321}">
                <p14:modId xmlns:p14="http://schemas.microsoft.com/office/powerpoint/2010/main" val="4107389364"/>
              </p:ext>
            </p:extLst>
          </p:nvPr>
        </p:nvGraphicFramePr>
        <p:xfrm>
          <a:off x="321818" y="4116484"/>
          <a:ext cx="6100064" cy="1737360"/>
        </p:xfrm>
        <a:graphic>
          <a:graphicData uri="http://schemas.openxmlformats.org/drawingml/2006/table">
            <a:tbl>
              <a:tblPr firstRow="1" bandRow="1">
                <a:tableStyleId>{5C22544A-7EE6-4342-B048-85BDC9FD1C3A}</a:tableStyleId>
              </a:tblPr>
              <a:tblGrid>
                <a:gridCol w="1467793">
                  <a:extLst>
                    <a:ext uri="{9D8B030D-6E8A-4147-A177-3AD203B41FA5}">
                      <a16:colId xmlns:a16="http://schemas.microsoft.com/office/drawing/2014/main" val="2928228184"/>
                    </a:ext>
                  </a:extLst>
                </a:gridCol>
                <a:gridCol w="4632271">
                  <a:extLst>
                    <a:ext uri="{9D8B030D-6E8A-4147-A177-3AD203B41FA5}">
                      <a16:colId xmlns:a16="http://schemas.microsoft.com/office/drawing/2014/main" val="2083215847"/>
                    </a:ext>
                  </a:extLst>
                </a:gridCol>
              </a:tblGrid>
              <a:tr h="221181">
                <a:tc>
                  <a:txBody>
                    <a:bodyPr/>
                    <a:lstStyle/>
                    <a:p>
                      <a:pPr marL="0" marR="0" lvl="0" indent="0" algn="l" defTabSz="6858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NZ" sz="1200" b="0" kern="1200" dirty="0">
                          <a:solidFill>
                            <a:schemeClr val="tx1"/>
                          </a:solidFill>
                          <a:latin typeface="Univers Condensed"/>
                          <a:ea typeface="+mn-ea"/>
                          <a:cs typeface="+mn-cs"/>
                        </a:rPr>
                        <a:t>Possible causes of explosions</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Bombs.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Flammable/explosive objects.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Chemical accidents.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Leaking gas.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Faulty boilers.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Motor vehicles.</a:t>
                      </a:r>
                    </a:p>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Lithium batteries (e.g. Electric scooters)</a:t>
                      </a:r>
                    </a:p>
                  </a:txBody>
                  <a:tcPr marL="68580" marR="68580" marT="0" marB="0">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3104903752"/>
                  </a:ext>
                </a:extLst>
              </a:tr>
            </a:tbl>
          </a:graphicData>
        </a:graphic>
      </p:graphicFrame>
    </p:spTree>
    <p:extLst>
      <p:ext uri="{BB962C8B-B14F-4D97-AF65-F5344CB8AC3E}">
        <p14:creationId xmlns:p14="http://schemas.microsoft.com/office/powerpoint/2010/main" val="316421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2754280" cy="400110"/>
          </a:xfrm>
          <a:prstGeom prst="rect">
            <a:avLst/>
          </a:prstGeom>
          <a:noFill/>
        </p:spPr>
        <p:txBody>
          <a:bodyPr wrap="none" lIns="91440" tIns="45720" rIns="91440" bIns="45720" rtlCol="0" anchor="t">
            <a:spAutoFit/>
          </a:bodyPr>
          <a:lstStyle/>
          <a:p>
            <a:r>
              <a:rPr lang="en-NZ" sz="2000" b="1" dirty="0">
                <a:latin typeface="Univers Condensed"/>
              </a:rPr>
              <a:t>ACCIDENT AND INJURY </a:t>
            </a:r>
            <a:endParaRPr lang="en-NZ" sz="2000" b="1">
              <a:latin typeface="Univers Condensed"/>
            </a:endParaRPr>
          </a:p>
        </p:txBody>
      </p:sp>
      <p:graphicFrame>
        <p:nvGraphicFramePr>
          <p:cNvPr id="2" name="Table 2">
            <a:extLst>
              <a:ext uri="{FF2B5EF4-FFF2-40B4-BE49-F238E27FC236}">
                <a16:creationId xmlns:a16="http://schemas.microsoft.com/office/drawing/2014/main" id="{426FBB9F-3FE5-3AEB-29A8-0F45EECD8E8C}"/>
              </a:ext>
            </a:extLst>
          </p:cNvPr>
          <p:cNvGraphicFramePr>
            <a:graphicFrameLocks noGrp="1"/>
          </p:cNvGraphicFramePr>
          <p:nvPr>
            <p:extLst>
              <p:ext uri="{D42A27DB-BD31-4B8C-83A1-F6EECF244321}">
                <p14:modId xmlns:p14="http://schemas.microsoft.com/office/powerpoint/2010/main" val="1768673225"/>
              </p:ext>
            </p:extLst>
          </p:nvPr>
        </p:nvGraphicFramePr>
        <p:xfrm>
          <a:off x="321818" y="680186"/>
          <a:ext cx="5412811" cy="141732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3943929">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Remain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Calm</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r>
                        <a:rPr lang="mi-NZ" sz="1200" b="0" kern="1200" dirty="0">
                          <a:solidFill>
                            <a:schemeClr val="tx1"/>
                          </a:solidFill>
                          <a:effectLst/>
                          <a:latin typeface="Univers Condensed" panose="020B0506020202050204" pitchFamily="34" charset="0"/>
                          <a:ea typeface="+mn-ea"/>
                          <a:cs typeface="+mn-cs"/>
                        </a:rPr>
                        <a:t>.</a:t>
                      </a:r>
                    </a:p>
                    <a:p>
                      <a:pPr marL="171450" marR="0" lvl="0" indent="-171450" algn="l" defTabSz="6858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NZ" sz="1200" b="0" kern="1200" dirty="0">
                          <a:solidFill>
                            <a:schemeClr val="tx1"/>
                          </a:solidFill>
                          <a:effectLst/>
                          <a:latin typeface="Univers Condensed" panose="020B0506020202050204" pitchFamily="34" charset="0"/>
                          <a:ea typeface="+mn-ea"/>
                          <a:cs typeface="+mn-cs"/>
                        </a:rPr>
                        <a:t>Avoid moving the person, unless the situation around them is life threatening.</a:t>
                      </a:r>
                    </a:p>
                    <a:p>
                      <a:pPr marL="171450" marR="0" lvl="0" indent="-171450" algn="l" defTabSz="6858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NZ" sz="1200" b="0" kern="1200" dirty="0">
                          <a:solidFill>
                            <a:schemeClr val="tx1"/>
                          </a:solidFill>
                          <a:effectLst/>
                          <a:latin typeface="Univers Condensed" panose="020B0506020202050204" pitchFamily="34" charset="0"/>
                          <a:ea typeface="+mn-ea"/>
                          <a:cs typeface="+mn-cs"/>
                        </a:rPr>
                        <a:t>Do not disturb the scene unless to prevent further injury.</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9" name="Table 2">
            <a:extLst>
              <a:ext uri="{FF2B5EF4-FFF2-40B4-BE49-F238E27FC236}">
                <a16:creationId xmlns:a16="http://schemas.microsoft.com/office/drawing/2014/main" id="{3D638914-323D-C30E-4072-3BB54EA11795}"/>
              </a:ext>
            </a:extLst>
          </p:cNvPr>
          <p:cNvGraphicFramePr>
            <a:graphicFrameLocks noGrp="1"/>
          </p:cNvGraphicFramePr>
          <p:nvPr>
            <p:extLst>
              <p:ext uri="{D42A27DB-BD31-4B8C-83A1-F6EECF244321}">
                <p14:modId xmlns:p14="http://schemas.microsoft.com/office/powerpoint/2010/main" val="2674828733"/>
              </p:ext>
            </p:extLst>
          </p:nvPr>
        </p:nvGraphicFramePr>
        <p:xfrm>
          <a:off x="321818" y="5394202"/>
          <a:ext cx="5976366" cy="1137227"/>
        </p:xfrm>
        <a:graphic>
          <a:graphicData uri="http://schemas.openxmlformats.org/drawingml/2006/table">
            <a:tbl>
              <a:tblPr firstRow="1" bandRow="1">
                <a:tableStyleId>{5C22544A-7EE6-4342-B048-85BDC9FD1C3A}</a:tableStyleId>
              </a:tblPr>
              <a:tblGrid>
                <a:gridCol w="2730840">
                  <a:extLst>
                    <a:ext uri="{9D8B030D-6E8A-4147-A177-3AD203B41FA5}">
                      <a16:colId xmlns:a16="http://schemas.microsoft.com/office/drawing/2014/main" val="2928228184"/>
                    </a:ext>
                  </a:extLst>
                </a:gridCol>
                <a:gridCol w="3245526">
                  <a:extLst>
                    <a:ext uri="{9D8B030D-6E8A-4147-A177-3AD203B41FA5}">
                      <a16:colId xmlns:a16="http://schemas.microsoft.com/office/drawing/2014/main" val="2083215847"/>
                    </a:ext>
                  </a:extLst>
                </a:gridCol>
              </a:tblGrid>
              <a:tr h="1137227">
                <a:tc>
                  <a:txBody>
                    <a:bodyPr/>
                    <a:lstStyle/>
                    <a:p>
                      <a:pPr marL="0" lvl="0" indent="0">
                        <a:lnSpc>
                          <a:spcPct val="100000"/>
                        </a:lnSpc>
                        <a:spcBef>
                          <a:spcPts val="100"/>
                        </a:spcBef>
                        <a:spcAft>
                          <a:spcPts val="100"/>
                        </a:spcAft>
                        <a:buFont typeface="Arial" panose="020B0604020202020204" pitchFamily="34" charset="0"/>
                        <a:buNone/>
                      </a:pPr>
                      <a:r>
                        <a:rPr lang="en-NZ" sz="1200" b="0" kern="1200" dirty="0">
                          <a:solidFill>
                            <a:schemeClr val="tx1"/>
                          </a:solidFill>
                          <a:effectLst/>
                          <a:latin typeface="Univers Condensed" panose="020B0506020202050204" pitchFamily="34" charset="0"/>
                          <a:ea typeface="+mn-ea"/>
                          <a:cs typeface="+mn-cs"/>
                        </a:rPr>
                        <a:t>CABLE STREET</a:t>
                      </a:r>
                    </a:p>
                    <a:p>
                      <a:pPr marL="266700" lvl="0" indent="-247650">
                        <a:lnSpc>
                          <a:spcPct val="100000"/>
                        </a:lnSpc>
                        <a:spcBef>
                          <a:spcPts val="100"/>
                        </a:spcBef>
                        <a:spcAft>
                          <a:spcPts val="100"/>
                        </a:spcAft>
                        <a:buFont typeface="Arial" panose="020B0604020202020204" pitchFamily="34" charset="0"/>
                        <a:buChar char="•"/>
                        <a:tabLst>
                          <a:tab pos="266700" algn="l"/>
                        </a:tabLst>
                      </a:pPr>
                      <a:r>
                        <a:rPr lang="en-NZ" sz="1200" b="0" kern="1200" dirty="0">
                          <a:solidFill>
                            <a:schemeClr val="tx1"/>
                          </a:solidFill>
                          <a:effectLst/>
                          <a:latin typeface="Univers Condensed" panose="020B0506020202050204" pitchFamily="34" charset="0"/>
                          <a:ea typeface="+mn-ea"/>
                          <a:cs typeface="+mn-cs"/>
                        </a:rPr>
                        <a:t>Ground Floor – Security Control Room</a:t>
                      </a:r>
                    </a:p>
                    <a:p>
                      <a:pPr marL="266700" lvl="0" indent="-247650">
                        <a:lnSpc>
                          <a:spcPct val="100000"/>
                        </a:lnSpc>
                        <a:spcBef>
                          <a:spcPts val="100"/>
                        </a:spcBef>
                        <a:spcAft>
                          <a:spcPts val="100"/>
                        </a:spcAft>
                        <a:buFont typeface="Arial" panose="020B0604020202020204" pitchFamily="34" charset="0"/>
                        <a:buChar char="•"/>
                        <a:tabLst>
                          <a:tab pos="266700" algn="l"/>
                        </a:tabLst>
                      </a:pPr>
                      <a:r>
                        <a:rPr lang="en-NZ" sz="1200" b="0" kern="1200" dirty="0">
                          <a:solidFill>
                            <a:schemeClr val="tx1"/>
                          </a:solidFill>
                          <a:effectLst/>
                          <a:latin typeface="Univers Condensed" panose="020B0506020202050204" pitchFamily="34" charset="0"/>
                          <a:ea typeface="+mn-ea"/>
                          <a:cs typeface="+mn-cs"/>
                        </a:rPr>
                        <a:t>Level 2 – Host information desk</a:t>
                      </a:r>
                    </a:p>
                    <a:p>
                      <a:pPr marL="266700" lvl="0" indent="-247650">
                        <a:lnSpc>
                          <a:spcPct val="100000"/>
                        </a:lnSpc>
                        <a:spcBef>
                          <a:spcPts val="100"/>
                        </a:spcBef>
                        <a:spcAft>
                          <a:spcPts val="100"/>
                        </a:spcAft>
                        <a:buFont typeface="Arial" panose="020B0604020202020204" pitchFamily="34" charset="0"/>
                        <a:buChar char="•"/>
                        <a:tabLst>
                          <a:tab pos="266700" algn="l"/>
                        </a:tabLst>
                      </a:pPr>
                      <a:r>
                        <a:rPr lang="en-NZ" sz="1200" b="0" kern="1200" dirty="0">
                          <a:solidFill>
                            <a:schemeClr val="tx1"/>
                          </a:solidFill>
                          <a:effectLst/>
                          <a:latin typeface="Univers Condensed" panose="020B0506020202050204" pitchFamily="34" charset="0"/>
                          <a:ea typeface="+mn-ea"/>
                          <a:cs typeface="+mn-cs"/>
                        </a:rPr>
                        <a:t>Level 4 – Espresso café</a:t>
                      </a:r>
                      <a:endParaRPr lang="en-NZ" sz="1200" b="0" dirty="0">
                        <a:solidFill>
                          <a:schemeClr val="tx1"/>
                        </a:solidFill>
                        <a:latin typeface="Univers Condensed" panose="020B0506020202050204" pitchFamily="34" charset="0"/>
                      </a:endParaRPr>
                    </a:p>
                  </a:txBody>
                  <a:tcPr>
                    <a:lnR w="12700" cap="flat" cmpd="sng" algn="ctr">
                      <a:solidFill>
                        <a:schemeClr val="tx1"/>
                      </a:solidFill>
                      <a:prstDash val="solid"/>
                      <a:round/>
                      <a:headEnd type="none" w="med" len="med"/>
                      <a:tailEnd type="none" w="med" len="med"/>
                    </a:lnR>
                    <a:noFill/>
                  </a:tcPr>
                </a:tc>
                <a:tc>
                  <a:txBody>
                    <a:bodyPr/>
                    <a:lstStyle/>
                    <a:p>
                      <a:pPr marL="0" lvl="0" indent="0">
                        <a:lnSpc>
                          <a:spcPct val="100000"/>
                        </a:lnSpc>
                        <a:spcBef>
                          <a:spcPts val="100"/>
                        </a:spcBef>
                        <a:spcAft>
                          <a:spcPts val="100"/>
                        </a:spcAft>
                        <a:buFont typeface="Arial" panose="020B0604020202020204" pitchFamily="34" charset="0"/>
                        <a:buNone/>
                      </a:pPr>
                      <a:r>
                        <a:rPr lang="en-NZ" sz="1200" b="0" kern="1200" dirty="0">
                          <a:solidFill>
                            <a:schemeClr val="tx1"/>
                          </a:solidFill>
                          <a:effectLst/>
                          <a:latin typeface="Univers Condensed" panose="020B0506020202050204" pitchFamily="34" charset="0"/>
                          <a:ea typeface="+mn-ea"/>
                          <a:cs typeface="+mn-cs"/>
                        </a:rPr>
                        <a:t>TORY STREET</a:t>
                      </a:r>
                    </a:p>
                    <a:p>
                      <a:pPr marL="182563" lvl="0" indent="-163513">
                        <a:lnSpc>
                          <a:spcPct val="100000"/>
                        </a:lnSpc>
                        <a:spcBef>
                          <a:spcPts val="100"/>
                        </a:spcBef>
                        <a:spcAft>
                          <a:spcPts val="1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Level 2 – Behind main reception desk on the wall</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7" name="Table 2">
            <a:extLst>
              <a:ext uri="{FF2B5EF4-FFF2-40B4-BE49-F238E27FC236}">
                <a16:creationId xmlns:a16="http://schemas.microsoft.com/office/drawing/2014/main" id="{BE475084-35B7-F9D6-19D4-D9E6C199256E}"/>
              </a:ext>
            </a:extLst>
          </p:cNvPr>
          <p:cNvGraphicFramePr>
            <a:graphicFrameLocks noGrp="1"/>
          </p:cNvGraphicFramePr>
          <p:nvPr>
            <p:extLst>
              <p:ext uri="{D42A27DB-BD31-4B8C-83A1-F6EECF244321}">
                <p14:modId xmlns:p14="http://schemas.microsoft.com/office/powerpoint/2010/main" val="1683911305"/>
              </p:ext>
            </p:extLst>
          </p:nvPr>
        </p:nvGraphicFramePr>
        <p:xfrm>
          <a:off x="321818" y="2781266"/>
          <a:ext cx="6403292" cy="1903794"/>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3441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Inform</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In the event of a serious harm injury call 111 and ask for an ambulance. Give a description of the injury and patient’s location. </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Call security (04) 381 7747, they will be able to help direct ambulance services.</a:t>
                      </a:r>
                    </a:p>
                    <a:p>
                      <a:pPr marL="171450" lvl="0" indent="-171450">
                        <a:lnSpc>
                          <a:spcPct val="107000"/>
                        </a:lnSpc>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All injury accidents and near misses must be reported to your manager without delay.</a:t>
                      </a:r>
                    </a:p>
                    <a:p>
                      <a:pPr marL="171450" lvl="0" indent="-171450">
                        <a:lnSpc>
                          <a:spcPct val="107000"/>
                        </a:lnSpc>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Report all incidents, Accidents and Near Misses via the incident form on </a:t>
                      </a:r>
                      <a:r>
                        <a:rPr lang="en-NZ" sz="1200" b="0" kern="1200" dirty="0" err="1">
                          <a:solidFill>
                            <a:schemeClr val="tx1"/>
                          </a:solidFill>
                          <a:effectLst/>
                          <a:latin typeface="Univers Condensed" panose="020B0506020202050204" pitchFamily="34" charset="0"/>
                          <a:ea typeface="+mn-ea"/>
                          <a:cs typeface="+mn-cs"/>
                        </a:rPr>
                        <a:t>Kupenga</a:t>
                      </a:r>
                      <a:r>
                        <a:rPr lang="en-NZ" sz="1200" b="0" kern="1200" dirty="0">
                          <a:solidFill>
                            <a:schemeClr val="tx1"/>
                          </a:solidFill>
                          <a:effectLst/>
                          <a:latin typeface="Univers Condensed" panose="020B0506020202050204" pitchFamily="34" charset="0"/>
                          <a:ea typeface="+mn-ea"/>
                          <a:cs typeface="+mn-cs"/>
                        </a:rPr>
                        <a:t> to </a:t>
                      </a:r>
                      <a:r>
                        <a:rPr lang="en-NZ" sz="1200" b="0" kern="1200" dirty="0">
                          <a:solidFill>
                            <a:schemeClr val="tx1"/>
                          </a:solidFill>
                          <a:effectLst/>
                          <a:latin typeface="Univers Condensed" panose="020B0506020202050204" pitchFamily="34" charset="0"/>
                          <a:ea typeface="+mn-ea"/>
                          <a:cs typeface="+mn-cs"/>
                          <a:hlinkClick r:id="rId3"/>
                        </a:rPr>
                        <a:t>healthandsafety@tepapa.govt.nz</a:t>
                      </a:r>
                      <a:r>
                        <a:rPr lang="en-NZ" sz="1200" b="0" kern="1200" dirty="0">
                          <a:solidFill>
                            <a:schemeClr val="tx1"/>
                          </a:solidFill>
                          <a:effectLst/>
                          <a:latin typeface="Univers Condensed" panose="020B0506020202050204" pitchFamily="34" charset="0"/>
                          <a:ea typeface="+mn-ea"/>
                          <a:cs typeface="+mn-cs"/>
                        </a:rPr>
                        <a:t>.</a:t>
                      </a:r>
                    </a:p>
                    <a:p>
                      <a:pPr marL="171450" marR="0" lvl="0" indent="-171450" algn="l"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NZ" sz="1200" b="0" kern="1200" dirty="0">
                          <a:solidFill>
                            <a:schemeClr val="tx1"/>
                          </a:solidFill>
                          <a:effectLst/>
                          <a:latin typeface="Univers Condensed" panose="020B0506020202050204" pitchFamily="34" charset="0"/>
                          <a:ea typeface="+mn-ea"/>
                          <a:cs typeface="+mn-cs"/>
                        </a:rPr>
                        <a:t>For all serious harm please advise the Health and Safety Manager. </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3" name="Rectangle 2">
            <a:extLst>
              <a:ext uri="{FF2B5EF4-FFF2-40B4-BE49-F238E27FC236}">
                <a16:creationId xmlns:a16="http://schemas.microsoft.com/office/drawing/2014/main" id="{E2ECC99E-28C7-2BBE-CB28-79B0050BFA90}"/>
              </a:ext>
            </a:extLst>
          </p:cNvPr>
          <p:cNvSpPr/>
          <p:nvPr/>
        </p:nvSpPr>
        <p:spPr>
          <a:xfrm>
            <a:off x="0" y="6718306"/>
            <a:ext cx="6858000" cy="40011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extBox 19">
            <a:extLst>
              <a:ext uri="{FF2B5EF4-FFF2-40B4-BE49-F238E27FC236}">
                <a16:creationId xmlns:a16="http://schemas.microsoft.com/office/drawing/2014/main" id="{F9072FD2-7797-71F3-C614-F69B22442AF3}"/>
              </a:ext>
            </a:extLst>
          </p:cNvPr>
          <p:cNvSpPr txBox="1"/>
          <p:nvPr/>
        </p:nvSpPr>
        <p:spPr>
          <a:xfrm>
            <a:off x="3970830" y="6715378"/>
            <a:ext cx="2754280" cy="400110"/>
          </a:xfrm>
          <a:prstGeom prst="rect">
            <a:avLst/>
          </a:prstGeom>
          <a:noFill/>
        </p:spPr>
        <p:txBody>
          <a:bodyPr wrap="none" lIns="91440" tIns="45720" rIns="91440" bIns="45720" rtlCol="0" anchor="t">
            <a:spAutoFit/>
          </a:bodyPr>
          <a:lstStyle/>
          <a:p>
            <a:pPr algn="r"/>
            <a:r>
              <a:rPr lang="en-NZ" sz="2000" b="1" dirty="0">
                <a:latin typeface="Univers Condensed"/>
              </a:rPr>
              <a:t>ACCIDENT AND INJURY </a:t>
            </a:r>
          </a:p>
        </p:txBody>
      </p:sp>
      <p:graphicFrame>
        <p:nvGraphicFramePr>
          <p:cNvPr id="4" name="Table 2">
            <a:extLst>
              <a:ext uri="{FF2B5EF4-FFF2-40B4-BE49-F238E27FC236}">
                <a16:creationId xmlns:a16="http://schemas.microsoft.com/office/drawing/2014/main" id="{42385241-8090-9029-A434-6D65922691A1}"/>
              </a:ext>
            </a:extLst>
          </p:cNvPr>
          <p:cNvGraphicFramePr>
            <a:graphicFrameLocks noGrp="1"/>
          </p:cNvGraphicFramePr>
          <p:nvPr>
            <p:extLst>
              <p:ext uri="{D42A27DB-BD31-4B8C-83A1-F6EECF244321}">
                <p14:modId xmlns:p14="http://schemas.microsoft.com/office/powerpoint/2010/main" val="3931580469"/>
              </p:ext>
            </p:extLst>
          </p:nvPr>
        </p:nvGraphicFramePr>
        <p:xfrm>
          <a:off x="321818" y="2111280"/>
          <a:ext cx="6364732" cy="64008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89585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First aid assistance</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Minor injuries can be treated by local trained first aiders.  </a:t>
                      </a:r>
                      <a:r>
                        <a:rPr lang="en-NZ" sz="1200" b="0" kern="1200" dirty="0">
                          <a:solidFill>
                            <a:schemeClr val="tx1"/>
                          </a:solidFill>
                          <a:effectLst/>
                          <a:latin typeface="Univers Condensed"/>
                          <a:ea typeface="+mn-ea"/>
                          <a:cs typeface="+mn-cs"/>
                        </a:rPr>
                        <a:t>A list of </a:t>
                      </a:r>
                      <a:br>
                        <a:rPr lang="en-NZ" sz="1200" b="0" kern="1200" dirty="0">
                          <a:solidFill>
                            <a:schemeClr val="tx1"/>
                          </a:solidFill>
                          <a:effectLst/>
                          <a:latin typeface="Univers Condensed"/>
                          <a:ea typeface="+mn-ea"/>
                          <a:cs typeface="+mn-cs"/>
                        </a:rPr>
                      </a:br>
                      <a:r>
                        <a:rPr lang="en-NZ" sz="1200" b="0" kern="1200" dirty="0">
                          <a:solidFill>
                            <a:schemeClr val="tx1"/>
                          </a:solidFill>
                          <a:effectLst/>
                          <a:latin typeface="Univers Condensed"/>
                          <a:ea typeface="+mn-ea"/>
                          <a:cs typeface="+mn-cs"/>
                        </a:rPr>
                        <a:t>Te Papa’s First Aiders can be found on notice boards around Te Papa and on </a:t>
                      </a:r>
                      <a:r>
                        <a:rPr lang="en-NZ" sz="1200" b="0" kern="1200" dirty="0" err="1">
                          <a:solidFill>
                            <a:schemeClr val="tx1"/>
                          </a:solidFill>
                          <a:effectLst/>
                          <a:latin typeface="Univers Condensed"/>
                          <a:ea typeface="+mn-ea"/>
                          <a:cs typeface="+mn-cs"/>
                        </a:rPr>
                        <a:t>Kupenga</a:t>
                      </a:r>
                      <a:r>
                        <a:rPr lang="en-NZ" sz="1200" b="0" kern="1200" dirty="0">
                          <a:solidFill>
                            <a:schemeClr val="tx1"/>
                          </a:solidFill>
                          <a:effectLst/>
                          <a:latin typeface="Univers Condensed"/>
                          <a:ea typeface="+mn-ea"/>
                          <a:cs typeface="+mn-cs"/>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6" name="TextBox 5">
            <a:extLst>
              <a:ext uri="{FF2B5EF4-FFF2-40B4-BE49-F238E27FC236}">
                <a16:creationId xmlns:a16="http://schemas.microsoft.com/office/drawing/2014/main" id="{488114D3-E6E3-13FF-7690-0E13D5918F96}"/>
              </a:ext>
            </a:extLst>
          </p:cNvPr>
          <p:cNvSpPr txBox="1"/>
          <p:nvPr/>
        </p:nvSpPr>
        <p:spPr>
          <a:xfrm>
            <a:off x="314198" y="5092629"/>
            <a:ext cx="5976366" cy="276999"/>
          </a:xfrm>
          <a:prstGeom prst="rect">
            <a:avLst/>
          </a:prstGeom>
          <a:noFill/>
          <a:ln>
            <a:noFill/>
          </a:ln>
        </p:spPr>
        <p:txBody>
          <a:bodyPr wrap="square" rtlCol="0">
            <a:spAutoFit/>
          </a:bodyPr>
          <a:lstStyle/>
          <a:p>
            <a:pPr>
              <a:lnSpc>
                <a:spcPct val="100000"/>
              </a:lnSpc>
              <a:spcBef>
                <a:spcPts val="300"/>
              </a:spcBef>
              <a:spcAft>
                <a:spcPts val="300"/>
              </a:spcAft>
            </a:pPr>
            <a:r>
              <a:rPr lang="en-NZ" sz="1200" b="1" kern="1200" dirty="0">
                <a:solidFill>
                  <a:schemeClr val="tx1"/>
                </a:solidFill>
                <a:effectLst/>
                <a:latin typeface="Univers Condensed" panose="020B0506020202050204" pitchFamily="34" charset="0"/>
                <a:ea typeface="+mn-ea"/>
                <a:cs typeface="+mn-cs"/>
              </a:rPr>
              <a:t>AUTOMATIC EXTERNAL DEFIBRILLATOR (AED) LOCATIONS:</a:t>
            </a:r>
            <a:endParaRPr lang="en-NZ" sz="1200" b="1" dirty="0"/>
          </a:p>
        </p:txBody>
      </p:sp>
    </p:spTree>
    <p:extLst>
      <p:ext uri="{BB962C8B-B14F-4D97-AF65-F5344CB8AC3E}">
        <p14:creationId xmlns:p14="http://schemas.microsoft.com/office/powerpoint/2010/main" val="74280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4475905" cy="400110"/>
          </a:xfrm>
          <a:prstGeom prst="rect">
            <a:avLst/>
          </a:prstGeom>
          <a:noFill/>
        </p:spPr>
        <p:txBody>
          <a:bodyPr wrap="none" rtlCol="0">
            <a:spAutoFit/>
          </a:bodyPr>
          <a:lstStyle/>
          <a:p>
            <a:r>
              <a:rPr lang="en-NZ" sz="2000" b="1">
                <a:latin typeface="Univers Condensed" panose="020B0506020202050204" pitchFamily="34" charset="0"/>
              </a:rPr>
              <a:t>CHEMICAL SPILLS AND CHEMICAL FIRES</a:t>
            </a:r>
          </a:p>
        </p:txBody>
      </p:sp>
      <p:graphicFrame>
        <p:nvGraphicFramePr>
          <p:cNvPr id="2" name="Table 2">
            <a:extLst>
              <a:ext uri="{FF2B5EF4-FFF2-40B4-BE49-F238E27FC236}">
                <a16:creationId xmlns:a16="http://schemas.microsoft.com/office/drawing/2014/main" id="{426FBB9F-3FE5-3AEB-29A8-0F45EECD8E8C}"/>
              </a:ext>
            </a:extLst>
          </p:cNvPr>
          <p:cNvGraphicFramePr>
            <a:graphicFrameLocks noGrp="1"/>
          </p:cNvGraphicFramePr>
          <p:nvPr>
            <p:extLst>
              <p:ext uri="{D42A27DB-BD31-4B8C-83A1-F6EECF244321}">
                <p14:modId xmlns:p14="http://schemas.microsoft.com/office/powerpoint/2010/main" val="3371499323"/>
              </p:ext>
            </p:extLst>
          </p:nvPr>
        </p:nvGraphicFramePr>
        <p:xfrm>
          <a:off x="321818" y="2365602"/>
          <a:ext cx="6345682" cy="27432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272022">
                <a:tc>
                  <a:txBody>
                    <a:bodyPr/>
                    <a:lstStyle/>
                    <a:p>
                      <a:pPr>
                        <a:lnSpc>
                          <a:spcPct val="100000"/>
                        </a:lnSpc>
                        <a:spcBef>
                          <a:spcPts val="300"/>
                        </a:spcBef>
                        <a:spcAft>
                          <a:spcPts val="300"/>
                        </a:spcAft>
                      </a:pPr>
                      <a:r>
                        <a:rPr lang="en-NZ" sz="1200" b="0" dirty="0">
                          <a:solidFill>
                            <a:schemeClr val="tx1"/>
                          </a:solidFill>
                          <a:latin typeface="Univers Condensed"/>
                        </a:rPr>
                        <a:t>Inform</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a:ea typeface="+mn-ea"/>
                          <a:cs typeface="+mn-cs"/>
                        </a:rPr>
                        <a:t>Call Security (04) 381 7747.</a:t>
                      </a:r>
                      <a:endParaRPr lang="en-US" dirty="0">
                        <a:latin typeface="Univers Condensed"/>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3" name="Table 2">
            <a:extLst>
              <a:ext uri="{FF2B5EF4-FFF2-40B4-BE49-F238E27FC236}">
                <a16:creationId xmlns:a16="http://schemas.microsoft.com/office/drawing/2014/main" id="{AC83A8FC-FDC0-46C6-0D41-FB238427B524}"/>
              </a:ext>
            </a:extLst>
          </p:cNvPr>
          <p:cNvGraphicFramePr>
            <a:graphicFrameLocks noGrp="1"/>
          </p:cNvGraphicFramePr>
          <p:nvPr>
            <p:extLst>
              <p:ext uri="{D42A27DB-BD31-4B8C-83A1-F6EECF244321}">
                <p14:modId xmlns:p14="http://schemas.microsoft.com/office/powerpoint/2010/main" val="201536651"/>
              </p:ext>
            </p:extLst>
          </p:nvPr>
        </p:nvGraphicFramePr>
        <p:xfrm>
          <a:off x="321818" y="3545261"/>
          <a:ext cx="6459982" cy="966534"/>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5003800">
                  <a:extLst>
                    <a:ext uri="{9D8B030D-6E8A-4147-A177-3AD203B41FA5}">
                      <a16:colId xmlns:a16="http://schemas.microsoft.com/office/drawing/2014/main" val="2083215847"/>
                    </a:ext>
                  </a:extLst>
                </a:gridCol>
              </a:tblGrid>
              <a:tr h="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Possible evacuation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7000"/>
                        </a:lnSpc>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you cannot clean up the spill, evacuate the area, until it is deemed safe to re-enter.</a:t>
                      </a:r>
                    </a:p>
                    <a:p>
                      <a:pPr marL="171450" lvl="0" indent="-171450">
                        <a:lnSpc>
                          <a:spcPct val="107000"/>
                        </a:lnSpc>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For a major spill involving a hazardous chemical, operate the fire alarm.</a:t>
                      </a:r>
                    </a:p>
                    <a:p>
                      <a:pPr marL="171450" lvl="0" indent="-171450">
                        <a:lnSpc>
                          <a:spcPct val="107000"/>
                        </a:lnSpc>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Staff who have been exposed to hazardous chemicals should be examined by a doctor as soon as possible, and no later than 24-48 hours.</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0" name="Table 9">
            <a:extLst>
              <a:ext uri="{FF2B5EF4-FFF2-40B4-BE49-F238E27FC236}">
                <a16:creationId xmlns:a16="http://schemas.microsoft.com/office/drawing/2014/main" id="{248CCC2D-4853-8899-36F0-D2637B152FEE}"/>
              </a:ext>
            </a:extLst>
          </p:cNvPr>
          <p:cNvGraphicFramePr>
            <a:graphicFrameLocks noGrp="1"/>
          </p:cNvGraphicFramePr>
          <p:nvPr>
            <p:extLst>
              <p:ext uri="{D42A27DB-BD31-4B8C-83A1-F6EECF244321}">
                <p14:modId xmlns:p14="http://schemas.microsoft.com/office/powerpoint/2010/main" val="955462172"/>
              </p:ext>
            </p:extLst>
          </p:nvPr>
        </p:nvGraphicFramePr>
        <p:xfrm>
          <a:off x="308755" y="5493161"/>
          <a:ext cx="6459982" cy="27432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244707">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Inform</a:t>
                      </a:r>
                    </a:p>
                  </a:txBody>
                  <a:tcPr>
                    <a:lnR w="12700" cap="flat" cmpd="sng" algn="ctr">
                      <a:solidFill>
                        <a:schemeClr val="tx1"/>
                      </a:solidFill>
                      <a:prstDash val="solid"/>
                      <a:round/>
                      <a:headEnd type="none" w="med" len="med"/>
                      <a:tailEnd type="none" w="med" len="med"/>
                    </a:lnR>
                    <a:noFill/>
                  </a:tcPr>
                </a:tc>
                <a:tc>
                  <a:txBody>
                    <a:bodyPr/>
                    <a:lstStyle/>
                    <a:p>
                      <a:pPr marL="171450" lvl="0" indent="-171450" algn="l" defTabSz="685800" rtl="0" eaLnBrk="1" latinLnBrk="0" hangingPunct="1">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Call Security (04) 381 7747.</a:t>
                      </a:r>
                    </a:p>
                  </a:txBody>
                  <a:tcPr marL="68580" marR="68580" marT="0" marB="0"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7" name="Table 2">
            <a:extLst>
              <a:ext uri="{FF2B5EF4-FFF2-40B4-BE49-F238E27FC236}">
                <a16:creationId xmlns:a16="http://schemas.microsoft.com/office/drawing/2014/main" id="{53D6D008-BB04-40A5-9A28-43BD58296610}"/>
              </a:ext>
            </a:extLst>
          </p:cNvPr>
          <p:cNvGraphicFramePr>
            <a:graphicFrameLocks noGrp="1"/>
          </p:cNvGraphicFramePr>
          <p:nvPr>
            <p:extLst>
              <p:ext uri="{D42A27DB-BD31-4B8C-83A1-F6EECF244321}">
                <p14:modId xmlns:p14="http://schemas.microsoft.com/office/powerpoint/2010/main" val="692245924"/>
              </p:ext>
            </p:extLst>
          </p:nvPr>
        </p:nvGraphicFramePr>
        <p:xfrm>
          <a:off x="321818" y="1077034"/>
          <a:ext cx="6345682" cy="123444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Remain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Calm</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Immediately flush the affected area of your body with water.</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Use the nearest chemical showers and/or eye wash stations if available.</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Refer to the respective Safety Data Sheet regarding any additional medical treatment required.</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9" name="Table 2">
            <a:extLst>
              <a:ext uri="{FF2B5EF4-FFF2-40B4-BE49-F238E27FC236}">
                <a16:creationId xmlns:a16="http://schemas.microsoft.com/office/drawing/2014/main" id="{33137DD6-37B4-8157-0FFF-BCA5B8A30765}"/>
              </a:ext>
            </a:extLst>
          </p:cNvPr>
          <p:cNvGraphicFramePr>
            <a:graphicFrameLocks noGrp="1"/>
          </p:cNvGraphicFramePr>
          <p:nvPr>
            <p:extLst>
              <p:ext uri="{D42A27DB-BD31-4B8C-83A1-F6EECF244321}">
                <p14:modId xmlns:p14="http://schemas.microsoft.com/office/powerpoint/2010/main" val="871580748"/>
              </p:ext>
            </p:extLst>
          </p:nvPr>
        </p:nvGraphicFramePr>
        <p:xfrm>
          <a:off x="321818" y="2677173"/>
          <a:ext cx="6345682" cy="82296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Clean Up Spill</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you and a colleague have spill training AND an appropriate spill kit AND including all necessary PPE AND access to your personal respirators AND a copy of the respective Safety Data Sheet, you may attempt to clean up the spill, in pairs.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11" name="TextBox 10">
            <a:extLst>
              <a:ext uri="{FF2B5EF4-FFF2-40B4-BE49-F238E27FC236}">
                <a16:creationId xmlns:a16="http://schemas.microsoft.com/office/drawing/2014/main" id="{167DB029-A396-04B8-6BFF-7FF1FDAFDEDC}"/>
              </a:ext>
            </a:extLst>
          </p:cNvPr>
          <p:cNvSpPr txBox="1"/>
          <p:nvPr/>
        </p:nvSpPr>
        <p:spPr>
          <a:xfrm>
            <a:off x="321818" y="670545"/>
            <a:ext cx="1951175" cy="400110"/>
          </a:xfrm>
          <a:prstGeom prst="rect">
            <a:avLst/>
          </a:prstGeom>
          <a:noFill/>
        </p:spPr>
        <p:txBody>
          <a:bodyPr wrap="none" rtlCol="0">
            <a:spAutoFit/>
          </a:bodyPr>
          <a:lstStyle/>
          <a:p>
            <a:r>
              <a:rPr lang="en-NZ" sz="2000" b="1" dirty="0">
                <a:latin typeface="Univers Condensed" panose="020B0506020202050204" pitchFamily="34" charset="0"/>
              </a:rPr>
              <a:t>CHEMICAL SPILL</a:t>
            </a:r>
          </a:p>
        </p:txBody>
      </p:sp>
      <p:sp>
        <p:nvSpPr>
          <p:cNvPr id="12" name="TextBox 11">
            <a:extLst>
              <a:ext uri="{FF2B5EF4-FFF2-40B4-BE49-F238E27FC236}">
                <a16:creationId xmlns:a16="http://schemas.microsoft.com/office/drawing/2014/main" id="{13398318-1D54-B952-8358-F38A284BFFBB}"/>
              </a:ext>
            </a:extLst>
          </p:cNvPr>
          <p:cNvSpPr txBox="1"/>
          <p:nvPr/>
        </p:nvSpPr>
        <p:spPr>
          <a:xfrm>
            <a:off x="321818" y="4660567"/>
            <a:ext cx="1822935" cy="400110"/>
          </a:xfrm>
          <a:prstGeom prst="rect">
            <a:avLst/>
          </a:prstGeom>
          <a:noFill/>
        </p:spPr>
        <p:txBody>
          <a:bodyPr wrap="none" rtlCol="0">
            <a:spAutoFit/>
          </a:bodyPr>
          <a:lstStyle/>
          <a:p>
            <a:r>
              <a:rPr lang="en-NZ" sz="2000" b="1" dirty="0">
                <a:latin typeface="Univers Condensed" panose="020B0506020202050204" pitchFamily="34" charset="0"/>
              </a:rPr>
              <a:t>CHEMICAL FIRE</a:t>
            </a:r>
          </a:p>
        </p:txBody>
      </p:sp>
      <p:graphicFrame>
        <p:nvGraphicFramePr>
          <p:cNvPr id="13" name="Table 12">
            <a:extLst>
              <a:ext uri="{FF2B5EF4-FFF2-40B4-BE49-F238E27FC236}">
                <a16:creationId xmlns:a16="http://schemas.microsoft.com/office/drawing/2014/main" id="{51582235-14F7-0729-E165-BE9669D63851}"/>
              </a:ext>
            </a:extLst>
          </p:cNvPr>
          <p:cNvGraphicFramePr>
            <a:graphicFrameLocks noGrp="1"/>
          </p:cNvGraphicFramePr>
          <p:nvPr>
            <p:extLst>
              <p:ext uri="{D42A27DB-BD31-4B8C-83A1-F6EECF244321}">
                <p14:modId xmlns:p14="http://schemas.microsoft.com/office/powerpoint/2010/main" val="3587684940"/>
              </p:ext>
            </p:extLst>
          </p:nvPr>
        </p:nvGraphicFramePr>
        <p:xfrm>
          <a:off x="315468" y="5821043"/>
          <a:ext cx="6459982" cy="80772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dirty="0">
                          <a:solidFill>
                            <a:schemeClr val="tx1"/>
                          </a:solidFill>
                          <a:latin typeface="Univers Condensed" panose="020B0506020202050204" pitchFamily="34" charset="0"/>
                        </a:rPr>
                        <a:t>Extinguish</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the fire is small AND you have had fire extinguisher training AND you can extinguish it in less than 5 seconds, THEN you can put it out with dry powder – NEVER WATER.</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Always keep a clear exit path.</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14" name="Table 13">
            <a:extLst>
              <a:ext uri="{FF2B5EF4-FFF2-40B4-BE49-F238E27FC236}">
                <a16:creationId xmlns:a16="http://schemas.microsoft.com/office/drawing/2014/main" id="{A4467994-9ECD-48C9-A4BC-7716AF1547E3}"/>
              </a:ext>
            </a:extLst>
          </p:cNvPr>
          <p:cNvGraphicFramePr>
            <a:graphicFrameLocks noGrp="1"/>
          </p:cNvGraphicFramePr>
          <p:nvPr>
            <p:extLst>
              <p:ext uri="{D42A27DB-BD31-4B8C-83A1-F6EECF244321}">
                <p14:modId xmlns:p14="http://schemas.microsoft.com/office/powerpoint/2010/main" val="2255099397"/>
              </p:ext>
            </p:extLst>
          </p:nvPr>
        </p:nvGraphicFramePr>
        <p:xfrm>
          <a:off x="315468" y="6664521"/>
          <a:ext cx="6459982" cy="44196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300"/>
                        </a:spcAft>
                      </a:pPr>
                      <a:r>
                        <a:rPr lang="en-NZ" sz="1200" b="0">
                          <a:solidFill>
                            <a:schemeClr val="tx1"/>
                          </a:solidFill>
                          <a:latin typeface="Univers Condensed" panose="020B0506020202050204" pitchFamily="34" charset="0"/>
                        </a:rPr>
                        <a:t>Evacuate</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Close doors and windows behind you to confine the fire.</a:t>
                      </a:r>
                    </a:p>
                    <a:p>
                      <a:pPr marL="171450" lvl="0" indent="-171450">
                        <a:lnSpc>
                          <a:spcPct val="100000"/>
                        </a:lnSpc>
                        <a:spcBef>
                          <a:spcPts val="300"/>
                        </a:spcBef>
                        <a:spcAft>
                          <a:spcPts val="30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Go to the Assembly point.</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6" name="Rectangle 5">
            <a:extLst>
              <a:ext uri="{FF2B5EF4-FFF2-40B4-BE49-F238E27FC236}">
                <a16:creationId xmlns:a16="http://schemas.microsoft.com/office/drawing/2014/main" id="{02F02751-1D6E-9463-A41B-900F505851CB}"/>
              </a:ext>
            </a:extLst>
          </p:cNvPr>
          <p:cNvSpPr/>
          <p:nvPr/>
        </p:nvSpPr>
        <p:spPr>
          <a:xfrm>
            <a:off x="0" y="7182036"/>
            <a:ext cx="6858000" cy="40011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extBox 22">
            <a:extLst>
              <a:ext uri="{FF2B5EF4-FFF2-40B4-BE49-F238E27FC236}">
                <a16:creationId xmlns:a16="http://schemas.microsoft.com/office/drawing/2014/main" id="{A7FB8CAF-1ED6-6E68-D24D-C885A686A0E0}"/>
              </a:ext>
            </a:extLst>
          </p:cNvPr>
          <p:cNvSpPr txBox="1"/>
          <p:nvPr/>
        </p:nvSpPr>
        <p:spPr>
          <a:xfrm>
            <a:off x="2305896" y="7187721"/>
            <a:ext cx="4475904" cy="400110"/>
          </a:xfrm>
          <a:prstGeom prst="rect">
            <a:avLst/>
          </a:prstGeom>
          <a:noFill/>
        </p:spPr>
        <p:txBody>
          <a:bodyPr wrap="none" rtlCol="0">
            <a:spAutoFit/>
          </a:bodyPr>
          <a:lstStyle/>
          <a:p>
            <a:pPr algn="r"/>
            <a:r>
              <a:rPr lang="en-NZ" sz="2000" b="1" dirty="0">
                <a:latin typeface="Univers Condensed" panose="020B0506020202050204" pitchFamily="34" charset="0"/>
              </a:rPr>
              <a:t>CHEMICAL SPILLS AND CHEMICAL FIRES</a:t>
            </a:r>
          </a:p>
        </p:txBody>
      </p:sp>
      <p:graphicFrame>
        <p:nvGraphicFramePr>
          <p:cNvPr id="15" name="Table 2">
            <a:extLst>
              <a:ext uri="{FF2B5EF4-FFF2-40B4-BE49-F238E27FC236}">
                <a16:creationId xmlns:a16="http://schemas.microsoft.com/office/drawing/2014/main" id="{A15F8978-E3CA-CE2D-0E75-EADA014165B9}"/>
              </a:ext>
            </a:extLst>
          </p:cNvPr>
          <p:cNvGraphicFramePr>
            <a:graphicFrameLocks noGrp="1"/>
          </p:cNvGraphicFramePr>
          <p:nvPr>
            <p:extLst>
              <p:ext uri="{D42A27DB-BD31-4B8C-83A1-F6EECF244321}">
                <p14:modId xmlns:p14="http://schemas.microsoft.com/office/powerpoint/2010/main" val="904454470"/>
              </p:ext>
            </p:extLst>
          </p:nvPr>
        </p:nvGraphicFramePr>
        <p:xfrm>
          <a:off x="321818" y="5054512"/>
          <a:ext cx="6345682" cy="457200"/>
        </p:xfrm>
        <a:graphic>
          <a:graphicData uri="http://schemas.openxmlformats.org/drawingml/2006/table">
            <a:tbl>
              <a:tblPr firstRow="1" bandRow="1">
                <a:tableStyleId>{5C22544A-7EE6-4342-B048-85BDC9FD1C3A}</a:tableStyleId>
              </a:tblPr>
              <a:tblGrid>
                <a:gridCol w="1456182">
                  <a:extLst>
                    <a:ext uri="{9D8B030D-6E8A-4147-A177-3AD203B41FA5}">
                      <a16:colId xmlns:a16="http://schemas.microsoft.com/office/drawing/2014/main" val="2928228184"/>
                    </a:ext>
                  </a:extLst>
                </a:gridCol>
                <a:gridCol w="4889500">
                  <a:extLst>
                    <a:ext uri="{9D8B030D-6E8A-4147-A177-3AD203B41FA5}">
                      <a16:colId xmlns:a16="http://schemas.microsoft.com/office/drawing/2014/main" val="2083215847"/>
                    </a:ext>
                  </a:extLst>
                </a:gridCol>
              </a:tblGrid>
              <a:tr h="370840">
                <a:tc>
                  <a:txBody>
                    <a:bodyPr/>
                    <a:lstStyle/>
                    <a:p>
                      <a:pPr>
                        <a:lnSpc>
                          <a:spcPct val="100000"/>
                        </a:lnSpc>
                        <a:spcBef>
                          <a:spcPts val="0"/>
                        </a:spcBef>
                        <a:spcAft>
                          <a:spcPts val="0"/>
                        </a:spcAft>
                      </a:pPr>
                      <a:r>
                        <a:rPr lang="en-NZ" sz="1400" b="0" dirty="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Remain calm.</a:t>
                      </a:r>
                    </a:p>
                    <a:p>
                      <a:pPr marL="171450" lvl="0" indent="-171450">
                        <a:lnSpc>
                          <a:spcPct val="100000"/>
                        </a:lnSpc>
                        <a:spcBef>
                          <a:spcPts val="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you discover a fire and activate the nearest fire alarm.</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Tree>
    <p:extLst>
      <p:ext uri="{BB962C8B-B14F-4D97-AF65-F5344CB8AC3E}">
        <p14:creationId xmlns:p14="http://schemas.microsoft.com/office/powerpoint/2010/main" val="130826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885BD-FF99-5616-5627-2DA43BA21F19}"/>
              </a:ext>
            </a:extLst>
          </p:cNvPr>
          <p:cNvSpPr/>
          <p:nvPr/>
        </p:nvSpPr>
        <p:spPr>
          <a:xfrm>
            <a:off x="0" y="7644679"/>
            <a:ext cx="6858000" cy="40011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A fingerprint with green text&#10;&#10;Description automatically generated">
            <a:extLst>
              <a:ext uri="{FF2B5EF4-FFF2-40B4-BE49-F238E27FC236}">
                <a16:creationId xmlns:a16="http://schemas.microsoft.com/office/drawing/2014/main" id="{4AE848A4-1977-1194-3B01-D7A5745F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629" y="218200"/>
            <a:ext cx="769803" cy="1435226"/>
          </a:xfrm>
          <a:prstGeom prst="rect">
            <a:avLst/>
          </a:prstGeom>
        </p:spPr>
      </p:pic>
      <p:sp>
        <p:nvSpPr>
          <p:cNvPr id="8" name="TextBox 7">
            <a:extLst>
              <a:ext uri="{FF2B5EF4-FFF2-40B4-BE49-F238E27FC236}">
                <a16:creationId xmlns:a16="http://schemas.microsoft.com/office/drawing/2014/main" id="{51B0DC0A-3A98-107C-3B5B-8515F264AC44}"/>
              </a:ext>
            </a:extLst>
          </p:cNvPr>
          <p:cNvSpPr txBox="1"/>
          <p:nvPr/>
        </p:nvSpPr>
        <p:spPr>
          <a:xfrm>
            <a:off x="321818" y="218200"/>
            <a:ext cx="1454244" cy="400110"/>
          </a:xfrm>
          <a:prstGeom prst="rect">
            <a:avLst/>
          </a:prstGeom>
          <a:noFill/>
        </p:spPr>
        <p:txBody>
          <a:bodyPr wrap="none" rtlCol="0">
            <a:spAutoFit/>
          </a:bodyPr>
          <a:lstStyle/>
          <a:p>
            <a:r>
              <a:rPr lang="en-NZ" sz="2000" b="1">
                <a:latin typeface="Univers Condensed" panose="020B0506020202050204" pitchFamily="34" charset="0"/>
              </a:rPr>
              <a:t>LOCKDOWN</a:t>
            </a:r>
          </a:p>
        </p:txBody>
      </p:sp>
      <p:graphicFrame>
        <p:nvGraphicFramePr>
          <p:cNvPr id="10" name="Table 9">
            <a:extLst>
              <a:ext uri="{FF2B5EF4-FFF2-40B4-BE49-F238E27FC236}">
                <a16:creationId xmlns:a16="http://schemas.microsoft.com/office/drawing/2014/main" id="{248CCC2D-4853-8899-36F0-D2637B152FEE}"/>
              </a:ext>
            </a:extLst>
          </p:cNvPr>
          <p:cNvGraphicFramePr>
            <a:graphicFrameLocks noGrp="1"/>
          </p:cNvGraphicFramePr>
          <p:nvPr>
            <p:extLst>
              <p:ext uri="{D42A27DB-BD31-4B8C-83A1-F6EECF244321}">
                <p14:modId xmlns:p14="http://schemas.microsoft.com/office/powerpoint/2010/main" val="2069297353"/>
              </p:ext>
            </p:extLst>
          </p:nvPr>
        </p:nvGraphicFramePr>
        <p:xfrm>
          <a:off x="321818" y="4228235"/>
          <a:ext cx="6459982" cy="212598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panose="020B0506020202050204" pitchFamily="34" charset="0"/>
                        </a:rPr>
                        <a:t>Other information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you are directed by police to leave your secured areas, assist others in moving as quietly and quickly as possible</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you encounter police, keep your hands elevated with palms open and visible and obey all police instructions</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Be aware that law enforcement officers are trained to go directly to the threat and engage it.  They may not stop to assist you escape or treat injured persons.  Do not do anything that would slow them down or hamper their attempts to eliminate the threat.</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If you are outside of a building when a lockdown is announced, hide behind a large heavy object (i.e. vehicle or tree) only leave your location if you can be sure it is safe to do so, or dangerous to stay.</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graphicFrame>
        <p:nvGraphicFramePr>
          <p:cNvPr id="7" name="Table 2">
            <a:extLst>
              <a:ext uri="{FF2B5EF4-FFF2-40B4-BE49-F238E27FC236}">
                <a16:creationId xmlns:a16="http://schemas.microsoft.com/office/drawing/2014/main" id="{53D6D008-BB04-40A5-9A28-43BD58296610}"/>
              </a:ext>
            </a:extLst>
          </p:cNvPr>
          <p:cNvGraphicFramePr>
            <a:graphicFrameLocks noGrp="1"/>
          </p:cNvGraphicFramePr>
          <p:nvPr>
            <p:extLst>
              <p:ext uri="{D42A27DB-BD31-4B8C-83A1-F6EECF244321}">
                <p14:modId xmlns:p14="http://schemas.microsoft.com/office/powerpoint/2010/main" val="141708546"/>
              </p:ext>
            </p:extLst>
          </p:nvPr>
        </p:nvGraphicFramePr>
        <p:xfrm>
          <a:off x="321818" y="1365067"/>
          <a:ext cx="6403292" cy="2849880"/>
        </p:xfrm>
        <a:graphic>
          <a:graphicData uri="http://schemas.openxmlformats.org/drawingml/2006/table">
            <a:tbl>
              <a:tblPr firstRow="1" bandRow="1">
                <a:tableStyleId>{5C22544A-7EE6-4342-B048-85BDC9FD1C3A}</a:tableStyleId>
              </a:tblPr>
              <a:tblGrid>
                <a:gridCol w="1469402">
                  <a:extLst>
                    <a:ext uri="{9D8B030D-6E8A-4147-A177-3AD203B41FA5}">
                      <a16:colId xmlns:a16="http://schemas.microsoft.com/office/drawing/2014/main" val="2928228184"/>
                    </a:ext>
                  </a:extLst>
                </a:gridCol>
                <a:gridCol w="493389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dirty="0">
                          <a:solidFill>
                            <a:schemeClr val="tx1"/>
                          </a:solidFill>
                          <a:latin typeface="Univers Condensed" panose="020B0506020202050204" pitchFamily="34" charset="0"/>
                        </a:rPr>
                        <a:t>Initial action</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Remain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Calm</a:t>
                      </a:r>
                      <a:endParaRPr lang="mi-NZ" sz="1200" b="0" kern="1200" dirty="0">
                        <a:solidFill>
                          <a:schemeClr val="tx1"/>
                        </a:solidFill>
                        <a:effectLst/>
                        <a:latin typeface="Univers Condensed" panose="020B0506020202050204" pitchFamily="34" charset="0"/>
                        <a:ea typeface="+mn-ea"/>
                        <a:cs typeface="+mn-cs"/>
                      </a:endParaRPr>
                    </a:p>
                    <a:p>
                      <a:pPr marL="171450" lvl="0" indent="-171450">
                        <a:lnSpc>
                          <a:spcPct val="100000"/>
                        </a:lnSpc>
                        <a:spcBef>
                          <a:spcPts val="300"/>
                        </a:spcBef>
                        <a:spcAft>
                          <a:spcPts val="300"/>
                        </a:spcAft>
                        <a:buFont typeface="Arial" panose="020B0604020202020204" pitchFamily="34" charset="0"/>
                        <a:buChar char="•"/>
                      </a:pPr>
                      <a:r>
                        <a:rPr lang="mi-NZ" sz="1200" b="0" kern="1200" dirty="0" err="1">
                          <a:solidFill>
                            <a:schemeClr val="tx1"/>
                          </a:solidFill>
                          <a:effectLst/>
                          <a:latin typeface="Univers Condensed" panose="020B0506020202050204" pitchFamily="34" charset="0"/>
                          <a:ea typeface="+mn-ea"/>
                          <a:cs typeface="+mn-cs"/>
                        </a:rPr>
                        <a:t>Check</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surroundings</a:t>
                      </a:r>
                      <a:r>
                        <a:rPr lang="mi-NZ" sz="1200" b="0" kern="1200" dirty="0">
                          <a:solidFill>
                            <a:schemeClr val="tx1"/>
                          </a:solidFill>
                          <a:effectLst/>
                          <a:latin typeface="Univers Condensed" panose="020B0506020202050204" pitchFamily="34" charset="0"/>
                          <a:ea typeface="+mn-ea"/>
                          <a:cs typeface="+mn-cs"/>
                        </a:rPr>
                        <a:t> for </a:t>
                      </a:r>
                      <a:r>
                        <a:rPr lang="mi-NZ" sz="1200" b="0" kern="1200" dirty="0" err="1">
                          <a:solidFill>
                            <a:schemeClr val="tx1"/>
                          </a:solidFill>
                          <a:effectLst/>
                          <a:latin typeface="Univers Condensed" panose="020B0506020202050204" pitchFamily="34" charset="0"/>
                          <a:ea typeface="+mn-ea"/>
                          <a:cs typeface="+mn-cs"/>
                        </a:rPr>
                        <a:t>immediate</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hazards</a:t>
                      </a:r>
                      <a:r>
                        <a:rPr lang="mi-NZ" sz="1200" b="0" kern="1200" dirty="0">
                          <a:solidFill>
                            <a:schemeClr val="tx1"/>
                          </a:solidFill>
                          <a:effectLst/>
                          <a:latin typeface="Univers Condensed" panose="020B0506020202050204" pitchFamily="34" charset="0"/>
                          <a:ea typeface="+mn-ea"/>
                          <a:cs typeface="+mn-cs"/>
                        </a:rPr>
                        <a:t> – </a:t>
                      </a:r>
                      <a:r>
                        <a:rPr lang="mi-NZ" sz="1200" b="0" kern="1200" dirty="0" err="1">
                          <a:solidFill>
                            <a:schemeClr val="tx1"/>
                          </a:solidFill>
                          <a:effectLst/>
                          <a:latin typeface="Univers Condensed" panose="020B0506020202050204" pitchFamily="34" charset="0"/>
                          <a:ea typeface="+mn-ea"/>
                          <a:cs typeface="+mn-cs"/>
                        </a:rPr>
                        <a:t>do</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not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put</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yourself</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in</a:t>
                      </a:r>
                      <a:r>
                        <a:rPr lang="mi-NZ" sz="1200" b="0" kern="1200" dirty="0">
                          <a:solidFill>
                            <a:schemeClr val="tx1"/>
                          </a:solidFill>
                          <a:effectLst/>
                          <a:latin typeface="Univers Condensed" panose="020B0506020202050204" pitchFamily="34" charset="0"/>
                          <a:ea typeface="+mn-ea"/>
                          <a:cs typeface="+mn-cs"/>
                        </a:rPr>
                        <a:t> </a:t>
                      </a:r>
                      <a:r>
                        <a:rPr lang="mi-NZ" sz="1200" b="0" kern="1200" dirty="0" err="1">
                          <a:solidFill>
                            <a:schemeClr val="tx1"/>
                          </a:solidFill>
                          <a:effectLst/>
                          <a:latin typeface="Univers Condensed" panose="020B0506020202050204" pitchFamily="34" charset="0"/>
                          <a:ea typeface="+mn-ea"/>
                          <a:cs typeface="+mn-cs"/>
                        </a:rPr>
                        <a:t>danger</a:t>
                      </a:r>
                      <a:r>
                        <a:rPr lang="mi-NZ" sz="1200" b="0" kern="1200" dirty="0">
                          <a:solidFill>
                            <a:schemeClr val="tx1"/>
                          </a:solidFill>
                          <a:effectLst/>
                          <a:latin typeface="Univers Condensed" panose="020B0506020202050204" pitchFamily="34" charset="0"/>
                          <a:ea typeface="+mn-ea"/>
                          <a:cs typeface="+mn-cs"/>
                        </a:rPr>
                        <a:t>.</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Assist with announcement of the lockdown by telling others</a:t>
                      </a:r>
                    </a:p>
                    <a:p>
                      <a:pPr marL="171450" lvl="0" indent="-171450">
                        <a:lnSpc>
                          <a:spcPct val="100000"/>
                        </a:lnSpc>
                        <a:spcBef>
                          <a:spcPts val="300"/>
                        </a:spcBef>
                        <a:spcAft>
                          <a:spcPts val="0"/>
                        </a:spcAft>
                        <a:buFont typeface="Arial" panose="020B0604020202020204" pitchFamily="34" charset="0"/>
                        <a:buChar char="•"/>
                      </a:pPr>
                      <a:r>
                        <a:rPr lang="en-NZ" sz="1200" b="1" kern="1200" dirty="0">
                          <a:solidFill>
                            <a:schemeClr val="tx1"/>
                          </a:solidFill>
                          <a:effectLst/>
                          <a:latin typeface="Univers Condensed" panose="020B0506020202050204" pitchFamily="34" charset="0"/>
                          <a:ea typeface="+mn-ea"/>
                          <a:cs typeface="+mn-cs"/>
                        </a:rPr>
                        <a:t>ESCAPE</a:t>
                      </a:r>
                      <a:r>
                        <a:rPr lang="en-NZ" sz="1200" b="0" kern="1200" dirty="0">
                          <a:solidFill>
                            <a:schemeClr val="tx1"/>
                          </a:solidFill>
                          <a:effectLst/>
                          <a:latin typeface="Univers Condensed" panose="020B0506020202050204" pitchFamily="34" charset="0"/>
                          <a:ea typeface="+mn-ea"/>
                          <a:cs typeface="+mn-cs"/>
                        </a:rPr>
                        <a:t> if you can. Only attempt to do this if you are certain that the move is less risky than staying in place</a:t>
                      </a:r>
                    </a:p>
                    <a:p>
                      <a:pPr marL="171450" lvl="0" indent="-171450">
                        <a:lnSpc>
                          <a:spcPct val="100000"/>
                        </a:lnSpc>
                        <a:spcBef>
                          <a:spcPts val="300"/>
                        </a:spcBef>
                        <a:spcAft>
                          <a:spcPts val="0"/>
                        </a:spcAft>
                        <a:buFont typeface="Arial" panose="020B0604020202020204" pitchFamily="34" charset="0"/>
                        <a:buChar char="•"/>
                      </a:pPr>
                      <a:r>
                        <a:rPr lang="en-NZ" sz="1200" b="1" kern="1200" dirty="0">
                          <a:solidFill>
                            <a:schemeClr val="tx1"/>
                          </a:solidFill>
                          <a:effectLst/>
                          <a:latin typeface="Univers Condensed" panose="020B0506020202050204" pitchFamily="34" charset="0"/>
                          <a:ea typeface="+mn-ea"/>
                          <a:cs typeface="+mn-cs"/>
                        </a:rPr>
                        <a:t>HIDE</a:t>
                      </a:r>
                      <a:r>
                        <a:rPr lang="en-NZ" sz="1200" b="0" kern="1200" dirty="0">
                          <a:solidFill>
                            <a:schemeClr val="tx1"/>
                          </a:solidFill>
                          <a:effectLst/>
                          <a:latin typeface="Univers Condensed" panose="020B0506020202050204" pitchFamily="34" charset="0"/>
                          <a:ea typeface="+mn-ea"/>
                          <a:cs typeface="+mn-cs"/>
                        </a:rPr>
                        <a:t> Shut the blinds or pull the shades down. Turn off the lights and try to give the impression that the room is empty</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Lock or barricade all doors where possible, use furniture or desks as cover, Stay low, away from windows and doors</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Immediately put all mobile phones on “vibrate” or “silent” mode</a:t>
                      </a:r>
                    </a:p>
                    <a:p>
                      <a:pPr marL="171450" lvl="0" indent="-171450">
                        <a:lnSpc>
                          <a:spcPct val="100000"/>
                        </a:lnSpc>
                        <a:spcBef>
                          <a:spcPts val="300"/>
                        </a:spcBef>
                        <a:spcAft>
                          <a:spcPts val="0"/>
                        </a:spcAft>
                        <a:buFont typeface="Arial" panose="020B0604020202020204" pitchFamily="34" charset="0"/>
                        <a:buChar char="•"/>
                      </a:pPr>
                      <a:r>
                        <a:rPr lang="en-NZ" sz="1200" b="1" kern="1200" dirty="0">
                          <a:solidFill>
                            <a:schemeClr val="tx1"/>
                          </a:solidFill>
                          <a:effectLst/>
                          <a:latin typeface="Univers Condensed" panose="020B0506020202050204" pitchFamily="34" charset="0"/>
                          <a:ea typeface="+mn-ea"/>
                          <a:cs typeface="+mn-cs"/>
                        </a:rPr>
                        <a:t>TELL</a:t>
                      </a:r>
                      <a:r>
                        <a:rPr lang="en-NZ" sz="1200" b="0" kern="1200" dirty="0">
                          <a:solidFill>
                            <a:schemeClr val="tx1"/>
                          </a:solidFill>
                          <a:effectLst/>
                          <a:latin typeface="Univers Condensed" panose="020B0506020202050204" pitchFamily="34" charset="0"/>
                          <a:ea typeface="+mn-ea"/>
                          <a:cs typeface="+mn-cs"/>
                        </a:rPr>
                        <a:t> Call the Police by dialling 111 when it is safe</a:t>
                      </a:r>
                    </a:p>
                    <a:p>
                      <a:pPr marL="171450" lvl="0" indent="-171450">
                        <a:lnSpc>
                          <a:spcPct val="100000"/>
                        </a:lnSpc>
                        <a:spcBef>
                          <a:spcPts val="300"/>
                        </a:spcBef>
                        <a:spcAft>
                          <a:spcPts val="0"/>
                        </a:spcAft>
                        <a:buFont typeface="Arial" panose="020B0604020202020204" pitchFamily="34" charset="0"/>
                        <a:buChar char="•"/>
                      </a:pPr>
                      <a:r>
                        <a:rPr lang="en-NZ" sz="1200" b="0" kern="1200" dirty="0">
                          <a:solidFill>
                            <a:schemeClr val="tx1"/>
                          </a:solidFill>
                          <a:effectLst/>
                          <a:latin typeface="Univers Condensed" panose="020B0506020202050204" pitchFamily="34" charset="0"/>
                          <a:ea typeface="+mn-ea"/>
                          <a:cs typeface="+mn-cs"/>
                        </a:rPr>
                        <a:t>Security will lock entry into building with electronic security</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pic>
        <p:nvPicPr>
          <p:cNvPr id="15" name="Picture 14">
            <a:extLst>
              <a:ext uri="{FF2B5EF4-FFF2-40B4-BE49-F238E27FC236}">
                <a16:creationId xmlns:a16="http://schemas.microsoft.com/office/drawing/2014/main" id="{DE4CEC8F-20ED-12C5-CAE8-B93F19826577}"/>
              </a:ext>
            </a:extLst>
          </p:cNvPr>
          <p:cNvPicPr>
            <a:picLocks noChangeAspect="1"/>
          </p:cNvPicPr>
          <p:nvPr/>
        </p:nvPicPr>
        <p:blipFill rotWithShape="1">
          <a:blip r:embed="rId3"/>
          <a:srcRect b="9127"/>
          <a:stretch/>
        </p:blipFill>
        <p:spPr>
          <a:xfrm>
            <a:off x="353568" y="912619"/>
            <a:ext cx="4783582" cy="343026"/>
          </a:xfrm>
          <a:prstGeom prst="rect">
            <a:avLst/>
          </a:prstGeom>
        </p:spPr>
      </p:pic>
      <p:graphicFrame>
        <p:nvGraphicFramePr>
          <p:cNvPr id="17" name="Table 16">
            <a:extLst>
              <a:ext uri="{FF2B5EF4-FFF2-40B4-BE49-F238E27FC236}">
                <a16:creationId xmlns:a16="http://schemas.microsoft.com/office/drawing/2014/main" id="{3C600521-AB5B-F70D-73C0-515574E90BA6}"/>
              </a:ext>
            </a:extLst>
          </p:cNvPr>
          <p:cNvGraphicFramePr>
            <a:graphicFrameLocks noGrp="1"/>
          </p:cNvGraphicFramePr>
          <p:nvPr>
            <p:extLst>
              <p:ext uri="{D42A27DB-BD31-4B8C-83A1-F6EECF244321}">
                <p14:modId xmlns:p14="http://schemas.microsoft.com/office/powerpoint/2010/main" val="1706410050"/>
              </p:ext>
            </p:extLst>
          </p:nvPr>
        </p:nvGraphicFramePr>
        <p:xfrm>
          <a:off x="321818" y="6393915"/>
          <a:ext cx="6459982" cy="1211580"/>
        </p:xfrm>
        <a:graphic>
          <a:graphicData uri="http://schemas.openxmlformats.org/drawingml/2006/table">
            <a:tbl>
              <a:tblPr firstRow="1" bandRow="1">
                <a:tableStyleId>{5C22544A-7EE6-4342-B048-85BDC9FD1C3A}</a:tableStyleId>
              </a:tblPr>
              <a:tblGrid>
                <a:gridCol w="1468882">
                  <a:extLst>
                    <a:ext uri="{9D8B030D-6E8A-4147-A177-3AD203B41FA5}">
                      <a16:colId xmlns:a16="http://schemas.microsoft.com/office/drawing/2014/main" val="2928228184"/>
                    </a:ext>
                  </a:extLst>
                </a:gridCol>
                <a:gridCol w="4991100">
                  <a:extLst>
                    <a:ext uri="{9D8B030D-6E8A-4147-A177-3AD203B41FA5}">
                      <a16:colId xmlns:a16="http://schemas.microsoft.com/office/drawing/2014/main" val="2083215847"/>
                    </a:ext>
                  </a:extLst>
                </a:gridCol>
              </a:tblGrid>
              <a:tr h="370840">
                <a:tc>
                  <a:txBody>
                    <a:bodyPr/>
                    <a:lstStyle/>
                    <a:p>
                      <a:pPr>
                        <a:lnSpc>
                          <a:spcPct val="100000"/>
                        </a:lnSpc>
                        <a:spcBef>
                          <a:spcPts val="300"/>
                        </a:spcBef>
                        <a:spcAft>
                          <a:spcPts val="0"/>
                        </a:spcAft>
                      </a:pPr>
                      <a:r>
                        <a:rPr lang="en-NZ" sz="1200" b="0">
                          <a:solidFill>
                            <a:schemeClr val="tx1"/>
                          </a:solidFill>
                          <a:latin typeface="Univers Condensed" panose="020B0506020202050204" pitchFamily="34" charset="0"/>
                        </a:rPr>
                        <a:t>Actions you should NOT take</a:t>
                      </a:r>
                    </a:p>
                  </a:txBody>
                  <a:tcPr>
                    <a:lnR w="12700" cap="flat" cmpd="sng" algn="ctr">
                      <a:solidFill>
                        <a:schemeClr val="tx1"/>
                      </a:solidFill>
                      <a:prstDash val="solid"/>
                      <a:round/>
                      <a:headEnd type="none" w="med" len="med"/>
                      <a:tailEnd type="none" w="med" len="med"/>
                    </a:lnR>
                    <a:noFill/>
                  </a:tcPr>
                </a:tc>
                <a:tc>
                  <a:txBody>
                    <a:bodyPr/>
                    <a:lstStyle/>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DO NOT hide in washrooms</a:t>
                      </a:r>
                    </a:p>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DO NOT respond to anyone at the door until an “all clear” message is received via SMS from Security, or in person from the police </a:t>
                      </a:r>
                    </a:p>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DO NOT sound the fire alarm in the building unless there is a fire.</a:t>
                      </a:r>
                    </a:p>
                    <a:p>
                      <a:pPr marL="171450" lvl="0" indent="-171450">
                        <a:lnSpc>
                          <a:spcPct val="100000"/>
                        </a:lnSpc>
                        <a:spcBef>
                          <a:spcPts val="300"/>
                        </a:spcBef>
                        <a:spcAft>
                          <a:spcPts val="0"/>
                        </a:spcAft>
                        <a:buFont typeface="Arial" panose="020B0604020202020204" pitchFamily="34" charset="0"/>
                        <a:buChar char="•"/>
                      </a:pPr>
                      <a:r>
                        <a:rPr lang="en-NZ" sz="1200" b="0" kern="1200">
                          <a:solidFill>
                            <a:schemeClr val="tx1"/>
                          </a:solidFill>
                          <a:effectLst/>
                          <a:latin typeface="Univers Condensed" panose="020B0506020202050204" pitchFamily="34" charset="0"/>
                          <a:ea typeface="+mn-ea"/>
                          <a:cs typeface="+mn-cs"/>
                        </a:rPr>
                        <a:t>Unless in immediate danger, DO NOT attempt to leave the building until told to do so by police or Security</a:t>
                      </a: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04903752"/>
                  </a:ext>
                </a:extLst>
              </a:tr>
            </a:tbl>
          </a:graphicData>
        </a:graphic>
      </p:graphicFrame>
      <p:sp>
        <p:nvSpPr>
          <p:cNvPr id="24" name="TextBox 23">
            <a:extLst>
              <a:ext uri="{FF2B5EF4-FFF2-40B4-BE49-F238E27FC236}">
                <a16:creationId xmlns:a16="http://schemas.microsoft.com/office/drawing/2014/main" id="{6065F0AE-CD07-CE98-5330-9F33D8A2328A}"/>
              </a:ext>
            </a:extLst>
          </p:cNvPr>
          <p:cNvSpPr txBox="1"/>
          <p:nvPr/>
        </p:nvSpPr>
        <p:spPr>
          <a:xfrm>
            <a:off x="5270866" y="7644679"/>
            <a:ext cx="1454244" cy="400110"/>
          </a:xfrm>
          <a:prstGeom prst="rect">
            <a:avLst/>
          </a:prstGeom>
          <a:noFill/>
        </p:spPr>
        <p:txBody>
          <a:bodyPr wrap="none" rtlCol="0">
            <a:spAutoFit/>
          </a:bodyPr>
          <a:lstStyle/>
          <a:p>
            <a:pPr algn="r"/>
            <a:r>
              <a:rPr lang="en-NZ" sz="2000" b="1" dirty="0">
                <a:latin typeface="Univers Condensed" panose="020B0506020202050204" pitchFamily="34" charset="0"/>
              </a:rPr>
              <a:t>LOCKDOWN</a:t>
            </a:r>
          </a:p>
        </p:txBody>
      </p:sp>
    </p:spTree>
    <p:extLst>
      <p:ext uri="{BB962C8B-B14F-4D97-AF65-F5344CB8AC3E}">
        <p14:creationId xmlns:p14="http://schemas.microsoft.com/office/powerpoint/2010/main" val="42931676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56CD10C4B49D4A9F4EB6E472C130C0" ma:contentTypeVersion="3" ma:contentTypeDescription="Create a new document." ma:contentTypeScope="" ma:versionID="d363a6fe3b34f6f6fbd5ad8204c7fb9c">
  <xsd:schema xmlns:xsd="http://www.w3.org/2001/XMLSchema" xmlns:xs="http://www.w3.org/2001/XMLSchema" xmlns:p="http://schemas.microsoft.com/office/2006/metadata/properties" xmlns:ns2="e0d5f529-43eb-4e8d-985d-ca01a699bf2f" targetNamespace="http://schemas.microsoft.com/office/2006/metadata/properties" ma:root="true" ma:fieldsID="cc40661347cf2d8b8f07fe243cff5d8c" ns2:_="">
    <xsd:import namespace="e0d5f529-43eb-4e8d-985d-ca01a699bf2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5f529-43eb-4e8d-985d-ca01a699b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8F6D6D-2278-40D3-996A-91FBE0B47AEA}">
  <ds:schemaRefs>
    <ds:schemaRef ds:uri="e0d5f529-43eb-4e8d-985d-ca01a699bf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6DE865-3D05-4340-8332-4FA2D344BBB0}">
  <ds:schemaRefs>
    <ds:schemaRef ds:uri="http://schemas.microsoft.com/sharepoint/v3/contenttype/forms"/>
  </ds:schemaRefs>
</ds:datastoreItem>
</file>

<file path=customXml/itemProps3.xml><?xml version="1.0" encoding="utf-8"?>
<ds:datastoreItem xmlns:ds="http://schemas.openxmlformats.org/officeDocument/2006/customXml" ds:itemID="{5604EC15-6FBC-4407-9476-84A7DA2230B7}">
  <ds:schemaRefs>
    <ds:schemaRef ds:uri="http://www.w3.org/XML/1998/namespace"/>
    <ds:schemaRef ds:uri="http://purl.org/dc/elements/1.1/"/>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e0d5f529-43eb-4e8d-985d-ca01a699bf2f"/>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403</TotalTime>
  <Words>2667</Words>
  <Application>Microsoft Office PowerPoint</Application>
  <PresentationFormat>A4 Paper (210x297 mm)</PresentationFormat>
  <Paragraphs>301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Univers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Museum of New Zealand, Te Papa Tongarewa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Pennie Little</dc:creator>
  <cp:lastModifiedBy>Morris Rees</cp:lastModifiedBy>
  <cp:revision>54</cp:revision>
  <cp:lastPrinted>2023-09-21T01:19:53Z</cp:lastPrinted>
  <dcterms:created xsi:type="dcterms:W3CDTF">2023-09-19T02:49:03Z</dcterms:created>
  <dcterms:modified xsi:type="dcterms:W3CDTF">2024-09-18T03:18:35Z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0x010100FB56CD10C4B49D4A9F4EB6E472C130C0</vt:lpwstr>
  </property>
</Properties>
</file>